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6" r:id="rId4"/>
    <p:sldId id="267" r:id="rId5"/>
    <p:sldId id="257" r:id="rId6"/>
    <p:sldId id="265" r:id="rId7"/>
    <p:sldId id="263" r:id="rId8"/>
    <p:sldId id="259" r:id="rId9"/>
    <p:sldId id="260" r:id="rId10"/>
    <p:sldId id="261" r:id="rId11"/>
    <p:sldId id="262" r:id="rId12"/>
    <p:sldId id="270" r:id="rId13"/>
    <p:sldId id="271" r:id="rId14"/>
    <p:sldId id="272" r:id="rId15"/>
    <p:sldId id="273" r:id="rId16"/>
    <p:sldId id="274" r:id="rId17"/>
    <p:sldId id="275" r:id="rId18"/>
    <p:sldId id="268" r:id="rId19"/>
    <p:sldId id="278" r:id="rId20"/>
    <p:sldId id="277" r:id="rId21"/>
    <p:sldId id="276" r:id="rId22"/>
    <p:sldId id="281"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DD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9A5A8-8827-41B6-9F39-6604ADE52745}" type="datetimeFigureOut">
              <a:rPr lang="en-IN" smtClean="0"/>
              <a:t>04-01-2025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99216A-C11B-4052-8102-B69CF14296C6}" type="slidenum">
              <a:rPr lang="en-IN" smtClean="0"/>
              <a:t>‹#›</a:t>
            </a:fld>
            <a:endParaRPr lang="en-IN"/>
          </a:p>
        </p:txBody>
      </p:sp>
    </p:spTree>
    <p:extLst>
      <p:ext uri="{BB962C8B-B14F-4D97-AF65-F5344CB8AC3E}">
        <p14:creationId xmlns:p14="http://schemas.microsoft.com/office/powerpoint/2010/main" val="231871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my presentation on </a:t>
            </a:r>
            <a:r>
              <a:rPr lang="en-US" dirty="0" err="1"/>
              <a:t>GoodCabs</a:t>
            </a:r>
            <a:r>
              <a:rPr lang="en-US" dirty="0"/>
              <a:t> Performance Analysis. </a:t>
            </a:r>
            <a:r>
              <a:rPr lang="en-US" dirty="0" err="1"/>
              <a:t>GoodCabs</a:t>
            </a:r>
            <a:r>
              <a:rPr lang="en-US" dirty="0"/>
              <a:t> is redefining travel in India’s tier-2 cities, offering affordable and reliable rides while supporting local drivers. Today, we’ll dive into key insights and recommendations to enhance </a:t>
            </a:r>
            <a:r>
              <a:rPr lang="en-US" dirty="0" err="1"/>
              <a:t>GoodCabs</a:t>
            </a:r>
            <a:r>
              <a:rPr lang="en-US" dirty="0"/>
              <a:t>’ performance and growth.</a:t>
            </a:r>
            <a:endParaRPr lang="en-IN" dirty="0"/>
          </a:p>
        </p:txBody>
      </p:sp>
      <p:sp>
        <p:nvSpPr>
          <p:cNvPr id="4" name="Slide Number Placeholder 3"/>
          <p:cNvSpPr>
            <a:spLocks noGrp="1"/>
          </p:cNvSpPr>
          <p:nvPr>
            <p:ph type="sldNum" sz="quarter" idx="5"/>
          </p:nvPr>
        </p:nvSpPr>
        <p:spPr/>
        <p:txBody>
          <a:bodyPr/>
          <a:lstStyle/>
          <a:p>
            <a:fld id="{BA99216A-C11B-4052-8102-B69CF14296C6}" type="slidenum">
              <a:rPr lang="en-IN" smtClean="0"/>
              <a:t>1</a:t>
            </a:fld>
            <a:endParaRPr lang="en-IN"/>
          </a:p>
        </p:txBody>
      </p:sp>
    </p:spTree>
    <p:extLst>
      <p:ext uri="{BB962C8B-B14F-4D97-AF65-F5344CB8AC3E}">
        <p14:creationId xmlns:p14="http://schemas.microsoft.com/office/powerpoint/2010/main" val="22588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give you a roadmap for this presentation. We'll cover the project overview, objectives, key insights, dashboard analysis, ad-hoc SQL reports, and finally, action plans for improvement.</a:t>
            </a:r>
          </a:p>
          <a:p>
            <a:endParaRPr lang="en-IN" dirty="0"/>
          </a:p>
        </p:txBody>
      </p:sp>
      <p:sp>
        <p:nvSpPr>
          <p:cNvPr id="4" name="Slide Number Placeholder 3"/>
          <p:cNvSpPr>
            <a:spLocks noGrp="1"/>
          </p:cNvSpPr>
          <p:nvPr>
            <p:ph type="sldNum" sz="quarter" idx="5"/>
          </p:nvPr>
        </p:nvSpPr>
        <p:spPr/>
        <p:txBody>
          <a:bodyPr/>
          <a:lstStyle/>
          <a:p>
            <a:fld id="{BA99216A-C11B-4052-8102-B69CF14296C6}" type="slidenum">
              <a:rPr lang="en-IN" smtClean="0"/>
              <a:t>2</a:t>
            </a:fld>
            <a:endParaRPr lang="en-IN"/>
          </a:p>
        </p:txBody>
      </p:sp>
    </p:spTree>
    <p:extLst>
      <p:ext uri="{BB962C8B-B14F-4D97-AF65-F5344CB8AC3E}">
        <p14:creationId xmlns:p14="http://schemas.microsoft.com/office/powerpoint/2010/main" val="158271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GoodCabs</a:t>
            </a:r>
            <a:r>
              <a:rPr lang="en-US" dirty="0"/>
              <a:t> is a growing cab service operating in 10 tier-2 cities across India. Our analysis focuses on their 2024 targets, exploring how to improve trip volumes, passenger satisfaction, and repeat rates to drive growth and ensure exceptional service.</a:t>
            </a:r>
            <a:endParaRPr lang="en-IN" dirty="0"/>
          </a:p>
        </p:txBody>
      </p:sp>
      <p:sp>
        <p:nvSpPr>
          <p:cNvPr id="4" name="Slide Number Placeholder 3"/>
          <p:cNvSpPr>
            <a:spLocks noGrp="1"/>
          </p:cNvSpPr>
          <p:nvPr>
            <p:ph type="sldNum" sz="quarter" idx="5"/>
          </p:nvPr>
        </p:nvSpPr>
        <p:spPr/>
        <p:txBody>
          <a:bodyPr/>
          <a:lstStyle/>
          <a:p>
            <a:fld id="{BA99216A-C11B-4052-8102-B69CF14296C6}" type="slidenum">
              <a:rPr lang="en-IN" smtClean="0"/>
              <a:t>3</a:t>
            </a:fld>
            <a:endParaRPr lang="en-IN"/>
          </a:p>
        </p:txBody>
      </p:sp>
    </p:spTree>
    <p:extLst>
      <p:ext uri="{BB962C8B-B14F-4D97-AF65-F5344CB8AC3E}">
        <p14:creationId xmlns:p14="http://schemas.microsoft.com/office/powerpoint/2010/main" val="600429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overachievers include Mysore and Jaipur, with Mysore exceeding 120% of its target! However, cities like Lucknow and Vadodara require focused campaigns to improve trip volumes and ratings.</a:t>
            </a:r>
            <a:endParaRPr lang="en-IN" dirty="0"/>
          </a:p>
        </p:txBody>
      </p:sp>
      <p:sp>
        <p:nvSpPr>
          <p:cNvPr id="4" name="Slide Number Placeholder 3"/>
          <p:cNvSpPr>
            <a:spLocks noGrp="1"/>
          </p:cNvSpPr>
          <p:nvPr>
            <p:ph type="sldNum" sz="quarter" idx="5"/>
          </p:nvPr>
        </p:nvSpPr>
        <p:spPr/>
        <p:txBody>
          <a:bodyPr/>
          <a:lstStyle/>
          <a:p>
            <a:fld id="{BA99216A-C11B-4052-8102-B69CF14296C6}" type="slidenum">
              <a:rPr lang="en-IN" smtClean="0"/>
              <a:t>17</a:t>
            </a:fld>
            <a:endParaRPr lang="en-IN"/>
          </a:p>
        </p:txBody>
      </p:sp>
    </p:spTree>
    <p:extLst>
      <p:ext uri="{BB962C8B-B14F-4D97-AF65-F5344CB8AC3E}">
        <p14:creationId xmlns:p14="http://schemas.microsoft.com/office/powerpoint/2010/main" val="254579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this analysis of </a:t>
            </a:r>
            <a:r>
              <a:rPr lang="en-US" dirty="0" err="1"/>
              <a:t>GoodCabs</a:t>
            </a:r>
            <a:r>
              <a:rPr lang="en-US" dirty="0"/>
              <a:t>’ performance. Together, we can help </a:t>
            </a:r>
            <a:r>
              <a:rPr lang="en-US" dirty="0" err="1"/>
              <a:t>GoodCabs</a:t>
            </a:r>
            <a:r>
              <a:rPr lang="en-US" dirty="0"/>
              <a:t> drive growth, improve customer satisfaction, and achieve its ambitious 2024</a:t>
            </a:r>
            <a:endParaRPr lang="en-IN" dirty="0"/>
          </a:p>
        </p:txBody>
      </p:sp>
      <p:sp>
        <p:nvSpPr>
          <p:cNvPr id="4" name="Slide Number Placeholder 3"/>
          <p:cNvSpPr>
            <a:spLocks noGrp="1"/>
          </p:cNvSpPr>
          <p:nvPr>
            <p:ph type="sldNum" sz="quarter" idx="5"/>
          </p:nvPr>
        </p:nvSpPr>
        <p:spPr/>
        <p:txBody>
          <a:bodyPr/>
          <a:lstStyle/>
          <a:p>
            <a:fld id="{BA99216A-C11B-4052-8102-B69CF14296C6}" type="slidenum">
              <a:rPr lang="en-IN" smtClean="0"/>
              <a:t>22</a:t>
            </a:fld>
            <a:endParaRPr lang="en-IN"/>
          </a:p>
        </p:txBody>
      </p:sp>
    </p:spTree>
    <p:extLst>
      <p:ext uri="{BB962C8B-B14F-4D97-AF65-F5344CB8AC3E}">
        <p14:creationId xmlns:p14="http://schemas.microsoft.com/office/powerpoint/2010/main" val="1433660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0104-AED5-42A2-77B5-D208388A37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C016EA-02CE-E124-B728-E2C3460E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C615EE-5499-7312-BD68-4112BFF36BEB}"/>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BA2742CB-BE2A-55D6-A7D2-A6DF9B648E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36483D-E7EA-EE93-7CDB-BD2794ADE3A8}"/>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3373305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1F20-E0EF-DA62-91ED-05FF2CA2B6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79EDED-26AD-D68E-451C-2C0CBB11F5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7A14ED-5B0F-A252-FBA6-048CE9F8DA5E}"/>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55B13113-9586-15DC-3ADA-838BF539B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AAF22D-45DF-59E3-CCBF-FF6D4E021096}"/>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4223539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F30BB0-CADD-9D85-12A8-EB50FB1637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84435C-2772-16FD-5BB9-1E671E6F8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6DE0DD-DC07-E140-4D8C-06B6265455AE}"/>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1A1C998C-0D08-D6FB-16CF-67D51C774F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53BD2-F898-902E-AF4C-E8DC355CFE65}"/>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788229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195E-B5BE-E3CB-2F69-B746D19BCA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65DEC3-20B5-2AA9-EB5E-1830AD7B3B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1B68AE-C4C9-D2F1-2D17-E6D2C6A526B1}"/>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63D09034-9882-6365-AB08-92EDA8D277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AF7A82-2457-35F4-48CC-90FB00A142F8}"/>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254370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5A38-36C2-4387-6319-FD7AC2CEE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87DB07-63AF-C3BF-C04E-637A46CBC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29AB4C-596E-BD54-9279-1D0A7DEBD3CC}"/>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8F5337F9-2916-F356-B2CC-02BB8F6910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7B4AEF-437F-E389-EB8C-4102F0B76FF5}"/>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1746973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708B-8D8D-1FB7-636F-1C6677350D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A9EB56-4323-28BE-351D-9A1A3A947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4C1C64-B115-7691-BA61-6A445D1B6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D757AD-9E37-24E3-D7B3-ADA36005BB06}"/>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6" name="Footer Placeholder 5">
            <a:extLst>
              <a:ext uri="{FF2B5EF4-FFF2-40B4-BE49-F238E27FC236}">
                <a16:creationId xmlns:a16="http://schemas.microsoft.com/office/drawing/2014/main" id="{7FB0DF46-0B9D-3A1D-DF73-95BE9A7023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D85654-6454-9E37-8639-62DB2FC6C9DD}"/>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157246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E55D-D1BA-BCFD-241E-8D999F585D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7594A1-DF9C-9A23-CDD7-731D0668E2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58850B-30EB-7C6D-7C8B-54D21EA35E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80E241-5662-58E4-FF98-C06D5795F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90C0C-4143-77A5-2ED2-33C7A1829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80B9A0-4DAD-CEAF-9D76-1BF7FEF73956}"/>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8" name="Footer Placeholder 7">
            <a:extLst>
              <a:ext uri="{FF2B5EF4-FFF2-40B4-BE49-F238E27FC236}">
                <a16:creationId xmlns:a16="http://schemas.microsoft.com/office/drawing/2014/main" id="{E5395943-A600-CFEC-A1A7-D319236723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E7E67F-097F-04A9-8679-D5DAC6D840AB}"/>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133490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CF34-FFDC-8291-39DE-50FF54BB80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E4FC8B-3921-B60E-C13F-D21E2559CAE6}"/>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4" name="Footer Placeholder 3">
            <a:extLst>
              <a:ext uri="{FF2B5EF4-FFF2-40B4-BE49-F238E27FC236}">
                <a16:creationId xmlns:a16="http://schemas.microsoft.com/office/drawing/2014/main" id="{C82EE940-48D0-3331-3C2F-22AC553275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38E0AE-10C5-7FD2-0F99-D0114CE7927C}"/>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628432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FF8C3-1286-5584-4191-40292DC13720}"/>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3" name="Footer Placeholder 2">
            <a:extLst>
              <a:ext uri="{FF2B5EF4-FFF2-40B4-BE49-F238E27FC236}">
                <a16:creationId xmlns:a16="http://schemas.microsoft.com/office/drawing/2014/main" id="{85CEC8BC-BBB4-CF94-F85F-5C384D082C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0D75D3-556F-94E7-AE00-70A4AE9FB0A8}"/>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692964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B08-E3BD-1308-599B-85156D663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F7F8E5-DC0E-0234-1F23-6DBE426CE2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BA4FDC-A01E-0104-696E-90C36B07E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DE83B-54D7-358C-BA96-461AC5C270E3}"/>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6" name="Footer Placeholder 5">
            <a:extLst>
              <a:ext uri="{FF2B5EF4-FFF2-40B4-BE49-F238E27FC236}">
                <a16:creationId xmlns:a16="http://schemas.microsoft.com/office/drawing/2014/main" id="{AAA0592A-BAE1-D402-9324-A7EBBB5601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C45EFA-3749-BB21-97BF-6E1993328C89}"/>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261003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7727-201A-4DD4-8F25-2556C5551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F5F500-B351-E82E-6E90-DCEB4ED992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D8009D-A5B5-E231-3A03-C0E8C51EC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8F5A8-9EBA-325B-7A7F-8894C5D22E10}"/>
              </a:ext>
            </a:extLst>
          </p:cNvPr>
          <p:cNvSpPr>
            <a:spLocks noGrp="1"/>
          </p:cNvSpPr>
          <p:nvPr>
            <p:ph type="dt" sz="half" idx="10"/>
          </p:nvPr>
        </p:nvSpPr>
        <p:spPr/>
        <p:txBody>
          <a:bodyPr/>
          <a:lstStyle/>
          <a:p>
            <a:fld id="{85501832-5ECB-4F05-89DD-3C0C6F144999}" type="datetimeFigureOut">
              <a:rPr lang="en-IN" smtClean="0"/>
              <a:t>04-01-2025</a:t>
            </a:fld>
            <a:endParaRPr lang="en-IN"/>
          </a:p>
        </p:txBody>
      </p:sp>
      <p:sp>
        <p:nvSpPr>
          <p:cNvPr id="6" name="Footer Placeholder 5">
            <a:extLst>
              <a:ext uri="{FF2B5EF4-FFF2-40B4-BE49-F238E27FC236}">
                <a16:creationId xmlns:a16="http://schemas.microsoft.com/office/drawing/2014/main" id="{716A453D-6E96-318A-D579-CBCE7A229A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6BD4A4-09ED-2DC6-AD5C-C4B97E133C86}"/>
              </a:ext>
            </a:extLst>
          </p:cNvPr>
          <p:cNvSpPr>
            <a:spLocks noGrp="1"/>
          </p:cNvSpPr>
          <p:nvPr>
            <p:ph type="sldNum" sz="quarter" idx="12"/>
          </p:nvPr>
        </p:nvSpPr>
        <p:spPr/>
        <p:txBody>
          <a:bodyPr/>
          <a:lstStyle/>
          <a:p>
            <a:fld id="{E42E19E0-4300-4E9D-B1E4-2CC618F10AB4}" type="slidenum">
              <a:rPr lang="en-IN" smtClean="0"/>
              <a:t>‹#›</a:t>
            </a:fld>
            <a:endParaRPr lang="en-IN"/>
          </a:p>
        </p:txBody>
      </p:sp>
    </p:spTree>
    <p:extLst>
      <p:ext uri="{BB962C8B-B14F-4D97-AF65-F5344CB8AC3E}">
        <p14:creationId xmlns:p14="http://schemas.microsoft.com/office/powerpoint/2010/main" val="378391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19638-9617-E123-885A-821050294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360882-99AB-5604-177D-6D0B463E03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6B877D-C770-EF42-6EDA-0992494D7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01832-5ECB-4F05-89DD-3C0C6F144999}" type="datetimeFigureOut">
              <a:rPr lang="en-IN" smtClean="0"/>
              <a:t>04-01-2025</a:t>
            </a:fld>
            <a:endParaRPr lang="en-IN"/>
          </a:p>
        </p:txBody>
      </p:sp>
      <p:sp>
        <p:nvSpPr>
          <p:cNvPr id="5" name="Footer Placeholder 4">
            <a:extLst>
              <a:ext uri="{FF2B5EF4-FFF2-40B4-BE49-F238E27FC236}">
                <a16:creationId xmlns:a16="http://schemas.microsoft.com/office/drawing/2014/main" id="{E39817E0-CE2D-0DDA-287C-E914A6150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332397-A724-552C-1582-2765C0306F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E19E0-4300-4E9D-B1E4-2CC618F10AB4}" type="slidenum">
              <a:rPr lang="en-IN" smtClean="0"/>
              <a:t>‹#›</a:t>
            </a:fld>
            <a:endParaRPr lang="en-IN"/>
          </a:p>
        </p:txBody>
      </p:sp>
    </p:spTree>
    <p:extLst>
      <p:ext uri="{BB962C8B-B14F-4D97-AF65-F5344CB8AC3E}">
        <p14:creationId xmlns:p14="http://schemas.microsoft.com/office/powerpoint/2010/main" val="176803637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mp"/><Relationship Id="rId4" Type="http://schemas.openxmlformats.org/officeDocument/2006/relationships/image" Target="../media/image13.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3A158B-DEBC-5FB6-43A0-4C142ADB5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DC40B32-D070-5B9A-E085-E9E1F2119803}"/>
              </a:ext>
            </a:extLst>
          </p:cNvPr>
          <p:cNvSpPr txBox="1"/>
          <p:nvPr/>
        </p:nvSpPr>
        <p:spPr>
          <a:xfrm>
            <a:off x="2856411" y="1384994"/>
            <a:ext cx="3239589" cy="400110"/>
          </a:xfrm>
          <a:prstGeom prst="rect">
            <a:avLst/>
          </a:prstGeom>
          <a:noFill/>
        </p:spPr>
        <p:txBody>
          <a:bodyPr wrap="square" rtlCol="0">
            <a:spAutoFit/>
          </a:bodyPr>
          <a:lstStyle/>
          <a:p>
            <a:r>
              <a:rPr lang="en-IN" sz="2000" dirty="0">
                <a:solidFill>
                  <a:schemeClr val="bg1"/>
                </a:solidFill>
              </a:rPr>
              <a:t>Affordable &amp; Reliable Rides</a:t>
            </a:r>
          </a:p>
        </p:txBody>
      </p:sp>
      <p:sp>
        <p:nvSpPr>
          <p:cNvPr id="7" name="TextBox 6">
            <a:extLst>
              <a:ext uri="{FF2B5EF4-FFF2-40B4-BE49-F238E27FC236}">
                <a16:creationId xmlns:a16="http://schemas.microsoft.com/office/drawing/2014/main" id="{D67541EA-1D66-4810-F97D-243984AF6DD2}"/>
              </a:ext>
            </a:extLst>
          </p:cNvPr>
          <p:cNvSpPr txBox="1"/>
          <p:nvPr/>
        </p:nvSpPr>
        <p:spPr>
          <a:xfrm>
            <a:off x="627018" y="-61080"/>
            <a:ext cx="9953896" cy="1569660"/>
          </a:xfrm>
          <a:prstGeom prst="rect">
            <a:avLst/>
          </a:prstGeom>
          <a:noFill/>
        </p:spPr>
        <p:txBody>
          <a:bodyPr wrap="square" rtlCol="0">
            <a:spAutoFit/>
          </a:bodyPr>
          <a:lstStyle/>
          <a:p>
            <a:r>
              <a:rPr lang="en-IN" sz="9600" b="1" dirty="0">
                <a:solidFill>
                  <a:schemeClr val="accent6">
                    <a:lumMod val="75000"/>
                  </a:schemeClr>
                </a:solidFill>
              </a:rPr>
              <a:t>Good Cabs</a:t>
            </a:r>
          </a:p>
        </p:txBody>
      </p:sp>
    </p:spTree>
    <p:extLst>
      <p:ext uri="{BB962C8B-B14F-4D97-AF65-F5344CB8AC3E}">
        <p14:creationId xmlns:p14="http://schemas.microsoft.com/office/powerpoint/2010/main" val="159003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8CC97-79F6-CA47-39AF-6D2F62C834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C533BEB-440D-3576-0361-FD5B55826724}"/>
              </a:ext>
            </a:extLst>
          </p:cNvPr>
          <p:cNvPicPr>
            <a:picLocks noChangeAspect="1"/>
          </p:cNvPicPr>
          <p:nvPr/>
        </p:nvPicPr>
        <p:blipFill>
          <a:blip r:embed="rId2">
            <a:extLst>
              <a:ext uri="{28A0092B-C50C-407E-A947-70E740481C1C}">
                <a14:useLocalDpi xmlns:a14="http://schemas.microsoft.com/office/drawing/2010/main" val="0"/>
              </a:ext>
            </a:extLst>
          </a:blip>
          <a:srcRect l="6075" r="8125" b="13166"/>
          <a:stretch/>
        </p:blipFill>
        <p:spPr>
          <a:xfrm>
            <a:off x="865632" y="454215"/>
            <a:ext cx="10460736" cy="5949569"/>
          </a:xfrm>
          <a:prstGeom prst="rect">
            <a:avLst/>
          </a:prstGeom>
        </p:spPr>
      </p:pic>
    </p:spTree>
    <p:extLst>
      <p:ext uri="{BB962C8B-B14F-4D97-AF65-F5344CB8AC3E}">
        <p14:creationId xmlns:p14="http://schemas.microsoft.com/office/powerpoint/2010/main" val="134586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99CD-E231-0882-56E8-967BD8F694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109BD6-B3C9-7BAE-28C3-D8C4C3236047}"/>
              </a:ext>
            </a:extLst>
          </p:cNvPr>
          <p:cNvSpPr txBox="1"/>
          <p:nvPr/>
        </p:nvSpPr>
        <p:spPr>
          <a:xfrm>
            <a:off x="635724" y="4272677"/>
            <a:ext cx="10920549" cy="2585323"/>
          </a:xfrm>
          <a:prstGeom prst="rect">
            <a:avLst/>
          </a:prstGeom>
          <a:noFill/>
        </p:spPr>
        <p:txBody>
          <a:bodyPr wrap="square" rtlCol="0">
            <a:spAutoFit/>
          </a:bodyPr>
          <a:lstStyle/>
          <a:p>
            <a:r>
              <a:rPr lang="en-US" b="1" dirty="0"/>
              <a:t>Key Insights:</a:t>
            </a:r>
            <a:endParaRPr lang="en-US" dirty="0"/>
          </a:p>
          <a:p>
            <a:pPr>
              <a:buFont typeface="Arial" panose="020B0604020202020204" pitchFamily="34" charset="0"/>
              <a:buChar char="•"/>
            </a:pPr>
            <a:r>
              <a:rPr lang="en-US" b="1" dirty="0"/>
              <a:t> Top-performing cities:</a:t>
            </a:r>
            <a:r>
              <a:rPr lang="en-US" dirty="0"/>
              <a:t> Jaipur, Lucknow, Surat.</a:t>
            </a:r>
          </a:p>
          <a:p>
            <a:pPr>
              <a:buFont typeface="Arial" panose="020B0604020202020204" pitchFamily="34" charset="0"/>
              <a:buChar char="•"/>
            </a:pPr>
            <a:r>
              <a:rPr lang="en-US" b="1" dirty="0"/>
              <a:t> Bottom-performing cities:</a:t>
            </a:r>
            <a:r>
              <a:rPr lang="en-US" dirty="0"/>
              <a:t> Mysore, Coimbatore, Vishakhapatnam.</a:t>
            </a:r>
          </a:p>
          <a:p>
            <a:br>
              <a:rPr lang="en-IN" dirty="0"/>
            </a:br>
            <a:r>
              <a:rPr lang="en-US" b="1" dirty="0"/>
              <a:t>Recommendation:</a:t>
            </a:r>
            <a:endParaRPr lang="en-US" dirty="0"/>
          </a:p>
          <a:p>
            <a:pPr>
              <a:buFont typeface="Arial" panose="020B0604020202020204" pitchFamily="34" charset="0"/>
              <a:buChar char="•"/>
            </a:pPr>
            <a:r>
              <a:rPr lang="en-US" dirty="0"/>
              <a:t> Focus on improving visibility and marketing efforts in Mysore, Coimbatore, and Vishakhapatnam to boost trip volume.</a:t>
            </a:r>
          </a:p>
          <a:p>
            <a:pPr>
              <a:buFont typeface="Arial" panose="020B0604020202020204" pitchFamily="34" charset="0"/>
              <a:buChar char="•"/>
            </a:pPr>
            <a:r>
              <a:rPr lang="en-US" dirty="0"/>
              <a:t> Enhance services and partnerships in Jaipur, Lucknow, and Surat to sustain growth.</a:t>
            </a:r>
          </a:p>
          <a:p>
            <a:endParaRPr lang="en-IN" dirty="0"/>
          </a:p>
        </p:txBody>
      </p:sp>
      <p:pic>
        <p:nvPicPr>
          <p:cNvPr id="4" name="Picture 3">
            <a:extLst>
              <a:ext uri="{FF2B5EF4-FFF2-40B4-BE49-F238E27FC236}">
                <a16:creationId xmlns:a16="http://schemas.microsoft.com/office/drawing/2014/main" id="{88DBF516-D646-4AD7-6ACE-9F65A0CEF2B7}"/>
              </a:ext>
            </a:extLst>
          </p:cNvPr>
          <p:cNvPicPr>
            <a:picLocks noChangeAspect="1"/>
          </p:cNvPicPr>
          <p:nvPr/>
        </p:nvPicPr>
        <p:blipFill>
          <a:blip r:embed="rId2">
            <a:extLst>
              <a:ext uri="{28A0092B-C50C-407E-A947-70E740481C1C}">
                <a14:useLocalDpi xmlns:a14="http://schemas.microsoft.com/office/drawing/2010/main" val="0"/>
              </a:ext>
            </a:extLst>
          </a:blip>
          <a:srcRect l="28701" t="14730" r="73" b="47809"/>
          <a:stretch/>
        </p:blipFill>
        <p:spPr>
          <a:xfrm>
            <a:off x="1654628" y="1417320"/>
            <a:ext cx="8562128" cy="2569029"/>
          </a:xfrm>
          <a:prstGeom prst="rect">
            <a:avLst/>
          </a:prstGeom>
        </p:spPr>
      </p:pic>
      <p:sp>
        <p:nvSpPr>
          <p:cNvPr id="2" name="Rectangle: Rounded Corners 1">
            <a:extLst>
              <a:ext uri="{FF2B5EF4-FFF2-40B4-BE49-F238E27FC236}">
                <a16:creationId xmlns:a16="http://schemas.microsoft.com/office/drawing/2014/main" id="{4C909598-0AF5-52E7-951A-691A0CD6682C}"/>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Top and Bottom Performing Cities</a:t>
            </a:r>
          </a:p>
        </p:txBody>
      </p:sp>
    </p:spTree>
    <p:extLst>
      <p:ext uri="{BB962C8B-B14F-4D97-AF65-F5344CB8AC3E}">
        <p14:creationId xmlns:p14="http://schemas.microsoft.com/office/powerpoint/2010/main" val="52138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CEF3-BD7A-C06E-505A-8DD0584BB1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6090A6-5FA0-14CB-152F-A4B1B0932281}"/>
              </a:ext>
            </a:extLst>
          </p:cNvPr>
          <p:cNvSpPr txBox="1"/>
          <p:nvPr/>
        </p:nvSpPr>
        <p:spPr>
          <a:xfrm>
            <a:off x="714103" y="4376057"/>
            <a:ext cx="10920549" cy="2308324"/>
          </a:xfrm>
          <a:prstGeom prst="rect">
            <a:avLst/>
          </a:prstGeom>
          <a:noFill/>
        </p:spPr>
        <p:txBody>
          <a:bodyPr wrap="square" rtlCol="0">
            <a:spAutoFit/>
          </a:bodyPr>
          <a:lstStyle/>
          <a:p>
            <a:pPr algn="ctr"/>
            <a:endParaRPr lang="en-US" b="1" dirty="0"/>
          </a:p>
          <a:p>
            <a:r>
              <a:rPr lang="en-IN" b="1" dirty="0"/>
              <a:t>Key Insights:</a:t>
            </a:r>
            <a:endParaRPr lang="en-IN" dirty="0"/>
          </a:p>
          <a:p>
            <a:pPr>
              <a:buFont typeface="Arial" panose="020B0604020202020204" pitchFamily="34" charset="0"/>
              <a:buChar char="•"/>
            </a:pPr>
            <a:r>
              <a:rPr lang="en-IN" b="1" dirty="0"/>
              <a:t>Highest Average Fare:</a:t>
            </a:r>
            <a:r>
              <a:rPr lang="en-IN" dirty="0"/>
              <a:t> Jaipur, Kochi.</a:t>
            </a:r>
          </a:p>
          <a:p>
            <a:pPr>
              <a:buFont typeface="Arial" panose="020B0604020202020204" pitchFamily="34" charset="0"/>
              <a:buChar char="•"/>
            </a:pPr>
            <a:r>
              <a:rPr lang="en-IN" b="1" dirty="0"/>
              <a:t>Lowest Average Fare:</a:t>
            </a:r>
            <a:r>
              <a:rPr lang="en-IN" dirty="0"/>
              <a:t> Surat, Vadodara.</a:t>
            </a:r>
            <a:br>
              <a:rPr lang="en-US" dirty="0"/>
            </a:br>
            <a:br>
              <a:rPr lang="en-US" dirty="0"/>
            </a:br>
            <a:r>
              <a:rPr lang="en-US" b="1" dirty="0"/>
              <a:t>Recommendation:</a:t>
            </a:r>
            <a:endParaRPr lang="en-US" dirty="0"/>
          </a:p>
          <a:p>
            <a:pPr>
              <a:buFont typeface="Arial" panose="020B0604020202020204" pitchFamily="34" charset="0"/>
              <a:buChar char="•"/>
            </a:pPr>
            <a:r>
              <a:rPr lang="en-US" b="1" dirty="0"/>
              <a:t>High-fare cities:</a:t>
            </a:r>
            <a:r>
              <a:rPr lang="en-US" dirty="0"/>
              <a:t> Maintain pricing strategy by ensuring high service quality.</a:t>
            </a:r>
          </a:p>
          <a:p>
            <a:pPr>
              <a:buFont typeface="Arial" panose="020B0604020202020204" pitchFamily="34" charset="0"/>
              <a:buChar char="•"/>
            </a:pPr>
            <a:r>
              <a:rPr lang="en-US" b="1" dirty="0"/>
              <a:t>Low-fare cities:</a:t>
            </a:r>
            <a:r>
              <a:rPr lang="en-US" dirty="0"/>
              <a:t> Explore opportunities for upselling or introducing premium services to increase revenue.</a:t>
            </a:r>
            <a:endParaRPr lang="en-IN" dirty="0"/>
          </a:p>
        </p:txBody>
      </p:sp>
      <p:pic>
        <p:nvPicPr>
          <p:cNvPr id="2" name="Picture 1">
            <a:extLst>
              <a:ext uri="{FF2B5EF4-FFF2-40B4-BE49-F238E27FC236}">
                <a16:creationId xmlns:a16="http://schemas.microsoft.com/office/drawing/2014/main" id="{67562300-AC1F-5E30-FAD2-35721998DC6F}"/>
              </a:ext>
            </a:extLst>
          </p:cNvPr>
          <p:cNvPicPr>
            <a:picLocks noChangeAspect="1"/>
          </p:cNvPicPr>
          <p:nvPr/>
        </p:nvPicPr>
        <p:blipFill>
          <a:blip r:embed="rId2">
            <a:extLst>
              <a:ext uri="{28A0092B-C50C-407E-A947-70E740481C1C}">
                <a14:useLocalDpi xmlns:a14="http://schemas.microsoft.com/office/drawing/2010/main" val="0"/>
              </a:ext>
            </a:extLst>
          </a:blip>
          <a:srcRect l="65140" t="61714" b="670"/>
          <a:stretch/>
        </p:blipFill>
        <p:spPr>
          <a:xfrm>
            <a:off x="3557451" y="1353630"/>
            <a:ext cx="4693920" cy="2889622"/>
          </a:xfrm>
          <a:prstGeom prst="rect">
            <a:avLst/>
          </a:prstGeom>
        </p:spPr>
      </p:pic>
      <p:sp>
        <p:nvSpPr>
          <p:cNvPr id="4" name="Rectangle: Rounded Corners 3">
            <a:extLst>
              <a:ext uri="{FF2B5EF4-FFF2-40B4-BE49-F238E27FC236}">
                <a16:creationId xmlns:a16="http://schemas.microsoft.com/office/drawing/2014/main" id="{8C85E9A0-ED0E-0C80-DA3D-5DAE529211EE}"/>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Average Fare per Trip by City</a:t>
            </a:r>
          </a:p>
        </p:txBody>
      </p:sp>
    </p:spTree>
    <p:extLst>
      <p:ext uri="{BB962C8B-B14F-4D97-AF65-F5344CB8AC3E}">
        <p14:creationId xmlns:p14="http://schemas.microsoft.com/office/powerpoint/2010/main" val="1239578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9B759-B309-DED1-BC6C-27BC74998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F7CFC-C6EA-B385-9532-DD2F89A00E43}"/>
              </a:ext>
            </a:extLst>
          </p:cNvPr>
          <p:cNvSpPr txBox="1"/>
          <p:nvPr/>
        </p:nvSpPr>
        <p:spPr>
          <a:xfrm>
            <a:off x="714103" y="4768653"/>
            <a:ext cx="10920549" cy="2031325"/>
          </a:xfrm>
          <a:prstGeom prst="rect">
            <a:avLst/>
          </a:prstGeom>
          <a:noFill/>
        </p:spPr>
        <p:txBody>
          <a:bodyPr wrap="square" rtlCol="0">
            <a:spAutoFit/>
          </a:bodyPr>
          <a:lstStyle/>
          <a:p>
            <a:r>
              <a:rPr lang="en-IN" b="1" dirty="0"/>
              <a:t>Key Insights:</a:t>
            </a:r>
            <a:endParaRPr lang="en-IN" dirty="0"/>
          </a:p>
          <a:p>
            <a:pPr>
              <a:buFont typeface="Arial" panose="020B0604020202020204" pitchFamily="34" charset="0"/>
              <a:buChar char="•"/>
            </a:pPr>
            <a:r>
              <a:rPr lang="en-US" b="1" dirty="0"/>
              <a:t>Lowest Passenger and Driver Ratings:</a:t>
            </a:r>
            <a:r>
              <a:rPr lang="en-US" dirty="0"/>
              <a:t> Lucknow, Vadodara, Surat, especially among repeat trips.</a:t>
            </a:r>
            <a:br>
              <a:rPr lang="en-US" dirty="0"/>
            </a:br>
            <a:endParaRPr lang="en-US" dirty="0"/>
          </a:p>
          <a:p>
            <a:r>
              <a:rPr lang="en-US" b="1" dirty="0"/>
              <a:t>Recommendation:</a:t>
            </a:r>
            <a:endParaRPr lang="en-US" dirty="0"/>
          </a:p>
          <a:p>
            <a:pPr>
              <a:buFont typeface="Arial" panose="020B0604020202020204" pitchFamily="34" charset="0"/>
              <a:buChar char="•"/>
            </a:pPr>
            <a:r>
              <a:rPr lang="en-US" dirty="0"/>
              <a:t>Analyze feedback from passengers and drivers to identify issues.</a:t>
            </a:r>
          </a:p>
          <a:p>
            <a:pPr>
              <a:buFont typeface="Arial" panose="020B0604020202020204" pitchFamily="34" charset="0"/>
              <a:buChar char="•"/>
            </a:pPr>
            <a:r>
              <a:rPr lang="en-US" dirty="0"/>
              <a:t>Implement targeted training programs for drivers and service improvements to enhance ratings.</a:t>
            </a:r>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C88CACA-90EB-9AE5-C50B-687315FC47BC}"/>
              </a:ext>
            </a:extLst>
          </p:cNvPr>
          <p:cNvPicPr>
            <a:picLocks noChangeAspect="1"/>
          </p:cNvPicPr>
          <p:nvPr/>
        </p:nvPicPr>
        <p:blipFill>
          <a:blip r:embed="rId2">
            <a:extLst>
              <a:ext uri="{28A0092B-C50C-407E-A947-70E740481C1C}">
                <a14:useLocalDpi xmlns:a14="http://schemas.microsoft.com/office/drawing/2010/main" val="0"/>
              </a:ext>
            </a:extLst>
          </a:blip>
          <a:srcRect l="65068" t="21333" b="39810"/>
          <a:stretch/>
        </p:blipFill>
        <p:spPr>
          <a:xfrm>
            <a:off x="6687232" y="1460431"/>
            <a:ext cx="4619049" cy="2931305"/>
          </a:xfrm>
          <a:prstGeom prst="rect">
            <a:avLst/>
          </a:prstGeom>
        </p:spPr>
      </p:pic>
      <p:pic>
        <p:nvPicPr>
          <p:cNvPr id="6" name="Picture 5">
            <a:extLst>
              <a:ext uri="{FF2B5EF4-FFF2-40B4-BE49-F238E27FC236}">
                <a16:creationId xmlns:a16="http://schemas.microsoft.com/office/drawing/2014/main" id="{5392587F-0570-4919-24F4-4F1889C3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949" y="1458438"/>
            <a:ext cx="4645799" cy="2975143"/>
          </a:xfrm>
          <a:prstGeom prst="rect">
            <a:avLst/>
          </a:prstGeom>
        </p:spPr>
      </p:pic>
      <p:sp>
        <p:nvSpPr>
          <p:cNvPr id="2" name="Rectangle: Rounded Corners 1">
            <a:extLst>
              <a:ext uri="{FF2B5EF4-FFF2-40B4-BE49-F238E27FC236}">
                <a16:creationId xmlns:a16="http://schemas.microsoft.com/office/drawing/2014/main" id="{ABCA4B89-611F-231E-99EC-F669FD9EA565}"/>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Average Ratings by City and Passenger Type</a:t>
            </a:r>
          </a:p>
        </p:txBody>
      </p:sp>
    </p:spTree>
    <p:extLst>
      <p:ext uri="{BB962C8B-B14F-4D97-AF65-F5344CB8AC3E}">
        <p14:creationId xmlns:p14="http://schemas.microsoft.com/office/powerpoint/2010/main" val="397142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53695-04EA-7702-7E77-91FD1A9E93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150AD1-7F6B-9FB2-5764-2DB50B8E2CFC}"/>
              </a:ext>
            </a:extLst>
          </p:cNvPr>
          <p:cNvSpPr txBox="1"/>
          <p:nvPr/>
        </p:nvSpPr>
        <p:spPr>
          <a:xfrm>
            <a:off x="714101" y="4168421"/>
            <a:ext cx="10920549" cy="2677656"/>
          </a:xfrm>
          <a:prstGeom prst="rect">
            <a:avLst/>
          </a:prstGeom>
          <a:noFill/>
        </p:spPr>
        <p:txBody>
          <a:bodyPr wrap="square" rtlCol="0">
            <a:spAutoFit/>
          </a:bodyPr>
          <a:lstStyle/>
          <a:p>
            <a:r>
              <a:rPr lang="en-IN" sz="1400" b="1" dirty="0"/>
              <a:t>Key Insights</a:t>
            </a:r>
            <a:r>
              <a:rPr lang="en-US" sz="1400" b="1" dirty="0"/>
              <a:t>:</a:t>
            </a:r>
            <a:br>
              <a:rPr lang="en-US" sz="1400" b="1" dirty="0"/>
            </a:br>
            <a:endParaRPr lang="en-US" sz="1400" dirty="0"/>
          </a:p>
          <a:p>
            <a:r>
              <a:rPr lang="en-US" sz="1400" b="1" dirty="0"/>
              <a:t>                   Peak Demand Months:   </a:t>
            </a:r>
            <a:br>
              <a:rPr lang="en-US" sz="1400" b="1" dirty="0"/>
            </a:br>
            <a:r>
              <a:rPr lang="en-US" sz="1400" b="1" dirty="0"/>
              <a:t>                                              </a:t>
            </a:r>
            <a:endParaRPr lang="en-US" sz="1400" dirty="0"/>
          </a:p>
          <a:p>
            <a:pPr marL="742950" lvl="1" indent="-285750">
              <a:buFont typeface="Arial" panose="020B0604020202020204" pitchFamily="34" charset="0"/>
              <a:buChar char="•"/>
            </a:pPr>
            <a:r>
              <a:rPr lang="en-US" sz="1400" dirty="0"/>
              <a:t>February: Jaipur, Lucknow, Chandigarh.</a:t>
            </a:r>
          </a:p>
          <a:p>
            <a:pPr marL="742950" lvl="1" indent="-285750">
              <a:buFont typeface="Arial" panose="020B0604020202020204" pitchFamily="34" charset="0"/>
              <a:buChar char="•"/>
            </a:pPr>
            <a:r>
              <a:rPr lang="en-US" sz="1400" dirty="0"/>
              <a:t>May: Kochi, Indore, Mysore.</a:t>
            </a:r>
          </a:p>
          <a:p>
            <a:pPr marL="742950" lvl="1" indent="-285750">
              <a:buFont typeface="Arial" panose="020B0604020202020204" pitchFamily="34" charset="0"/>
              <a:buChar char="•"/>
            </a:pPr>
            <a:r>
              <a:rPr lang="en-US" sz="1400" dirty="0"/>
              <a:t>April: Surat, Vadodara, Vishakhapatnam.</a:t>
            </a:r>
          </a:p>
          <a:p>
            <a:pPr marL="742950" lvl="1" indent="-285750">
              <a:buFont typeface="Arial" panose="020B0604020202020204" pitchFamily="34" charset="0"/>
              <a:buChar char="•"/>
            </a:pPr>
            <a:r>
              <a:rPr lang="en-US" sz="1400" dirty="0"/>
              <a:t>March: Coimbatore.</a:t>
            </a:r>
            <a:br>
              <a:rPr lang="en-US" sz="1400" dirty="0"/>
            </a:br>
            <a:endParaRPr lang="en-US" sz="1400" dirty="0"/>
          </a:p>
          <a:p>
            <a:r>
              <a:rPr lang="en-US" sz="1400" b="1" dirty="0"/>
              <a:t>Recommendation:</a:t>
            </a:r>
            <a:endParaRPr lang="en-US" sz="1400" dirty="0"/>
          </a:p>
          <a:p>
            <a:pPr>
              <a:buFont typeface="Arial" panose="020B0604020202020204" pitchFamily="34" charset="0"/>
              <a:buChar char="•"/>
            </a:pPr>
            <a:r>
              <a:rPr lang="en-US" sz="1400" dirty="0"/>
              <a:t>Plan resource allocation and marketing campaigns around peak and low-demand months.</a:t>
            </a:r>
          </a:p>
          <a:p>
            <a:pPr>
              <a:buFont typeface="Arial" panose="020B0604020202020204" pitchFamily="34" charset="0"/>
              <a:buChar char="•"/>
            </a:pPr>
            <a:r>
              <a:rPr lang="en-US" sz="1400" dirty="0"/>
              <a:t>Consider promotions or partnerships during low-demand periods to drive growth.</a:t>
            </a:r>
          </a:p>
        </p:txBody>
      </p:sp>
      <p:sp>
        <p:nvSpPr>
          <p:cNvPr id="2" name="TextBox 1">
            <a:extLst>
              <a:ext uri="{FF2B5EF4-FFF2-40B4-BE49-F238E27FC236}">
                <a16:creationId xmlns:a16="http://schemas.microsoft.com/office/drawing/2014/main" id="{5409719D-7D64-AAEB-15D1-F2169EB7E59A}"/>
              </a:ext>
            </a:extLst>
          </p:cNvPr>
          <p:cNvSpPr txBox="1"/>
          <p:nvPr/>
        </p:nvSpPr>
        <p:spPr>
          <a:xfrm>
            <a:off x="7106196" y="4611231"/>
            <a:ext cx="4371703" cy="1815882"/>
          </a:xfrm>
          <a:prstGeom prst="rect">
            <a:avLst/>
          </a:prstGeom>
          <a:noFill/>
        </p:spPr>
        <p:txBody>
          <a:bodyPr wrap="square" rtlCol="0">
            <a:spAutoFit/>
          </a:bodyPr>
          <a:lstStyle/>
          <a:p>
            <a:r>
              <a:rPr lang="en-US" sz="1400" b="1" dirty="0"/>
              <a:t>                Low Demand Months:</a:t>
            </a:r>
            <a:br>
              <a:rPr lang="en-US" sz="1400" b="1" dirty="0"/>
            </a:br>
            <a:endParaRPr lang="en-US" sz="1400" dirty="0"/>
          </a:p>
          <a:p>
            <a:pPr marL="742950" lvl="1" indent="-285750">
              <a:buFont typeface="Arial" panose="020B0604020202020204" pitchFamily="34" charset="0"/>
              <a:buChar char="•"/>
            </a:pPr>
            <a:r>
              <a:rPr lang="en-US" sz="1400" dirty="0"/>
              <a:t>June: Jaipur, Kochi, Indore, Vadodara, Coimbatore.</a:t>
            </a:r>
          </a:p>
          <a:p>
            <a:pPr marL="742950" lvl="1" indent="-285750">
              <a:buFont typeface="Arial" panose="020B0604020202020204" pitchFamily="34" charset="0"/>
              <a:buChar char="•"/>
            </a:pPr>
            <a:r>
              <a:rPr lang="en-US" sz="1400" dirty="0"/>
              <a:t>January: Surat, Vishakhapatnam, Mysore.</a:t>
            </a:r>
          </a:p>
          <a:p>
            <a:pPr marL="742950" lvl="1" indent="-285750">
              <a:buFont typeface="Arial" panose="020B0604020202020204" pitchFamily="34" charset="0"/>
              <a:buChar char="•"/>
            </a:pPr>
            <a:r>
              <a:rPr lang="en-US" sz="1400" dirty="0"/>
              <a:t>April: Chandigarh.</a:t>
            </a:r>
          </a:p>
          <a:p>
            <a:pPr marL="742950" lvl="1" indent="-285750">
              <a:buFont typeface="Arial" panose="020B0604020202020204" pitchFamily="34" charset="0"/>
              <a:buChar char="•"/>
            </a:pPr>
            <a:r>
              <a:rPr lang="en-US" sz="1400" dirty="0"/>
              <a:t>May: Lucknow.</a:t>
            </a:r>
          </a:p>
          <a:p>
            <a:endParaRPr lang="en-IN" sz="1400" dirty="0"/>
          </a:p>
        </p:txBody>
      </p:sp>
      <p:pic>
        <p:nvPicPr>
          <p:cNvPr id="4" name="Picture 3">
            <a:extLst>
              <a:ext uri="{FF2B5EF4-FFF2-40B4-BE49-F238E27FC236}">
                <a16:creationId xmlns:a16="http://schemas.microsoft.com/office/drawing/2014/main" id="{21585F6D-E869-1D4E-106F-C1E32ED8D41E}"/>
              </a:ext>
            </a:extLst>
          </p:cNvPr>
          <p:cNvPicPr>
            <a:picLocks noChangeAspect="1"/>
          </p:cNvPicPr>
          <p:nvPr/>
        </p:nvPicPr>
        <p:blipFill>
          <a:blip r:embed="rId2">
            <a:extLst>
              <a:ext uri="{28A0092B-C50C-407E-A947-70E740481C1C}">
                <a14:useLocalDpi xmlns:a14="http://schemas.microsoft.com/office/drawing/2010/main" val="0"/>
              </a:ext>
            </a:extLst>
          </a:blip>
          <a:srcRect l="13851" t="30797" r="38712" b="14216"/>
          <a:stretch/>
        </p:blipFill>
        <p:spPr>
          <a:xfrm>
            <a:off x="3169919" y="822724"/>
            <a:ext cx="5852159" cy="3644513"/>
          </a:xfrm>
          <a:prstGeom prst="rect">
            <a:avLst/>
          </a:prstGeom>
        </p:spPr>
      </p:pic>
      <p:sp>
        <p:nvSpPr>
          <p:cNvPr id="6" name="Rectangle: Rounded Corners 5">
            <a:extLst>
              <a:ext uri="{FF2B5EF4-FFF2-40B4-BE49-F238E27FC236}">
                <a16:creationId xmlns:a16="http://schemas.microsoft.com/office/drawing/2014/main" id="{DE198A69-D815-3660-9903-A3A521956588}"/>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Peak and Low Demand Months by City</a:t>
            </a:r>
          </a:p>
        </p:txBody>
      </p:sp>
    </p:spTree>
    <p:extLst>
      <p:ext uri="{BB962C8B-B14F-4D97-AF65-F5344CB8AC3E}">
        <p14:creationId xmlns:p14="http://schemas.microsoft.com/office/powerpoint/2010/main" val="104102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FA4D-BF11-4458-0318-A945336FB9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A416B4-535E-44AA-045E-9D62F605004D}"/>
              </a:ext>
            </a:extLst>
          </p:cNvPr>
          <p:cNvSpPr txBox="1"/>
          <p:nvPr/>
        </p:nvSpPr>
        <p:spPr>
          <a:xfrm>
            <a:off x="722811" y="4593243"/>
            <a:ext cx="10920549" cy="2308324"/>
          </a:xfrm>
          <a:prstGeom prst="rect">
            <a:avLst/>
          </a:prstGeom>
          <a:noFill/>
        </p:spPr>
        <p:txBody>
          <a:bodyPr wrap="square" rtlCol="0">
            <a:spAutoFit/>
          </a:bodyPr>
          <a:lstStyle/>
          <a:p>
            <a:r>
              <a:rPr lang="en-IN" sz="1600" b="1" dirty="0"/>
              <a:t>Key Insights:</a:t>
            </a:r>
            <a:br>
              <a:rPr lang="en-IN" sz="1600" b="1" dirty="0"/>
            </a:br>
            <a:endParaRPr lang="en-IN" sz="1600" dirty="0"/>
          </a:p>
          <a:p>
            <a:pPr>
              <a:buFont typeface="Arial" panose="020B0604020202020204" pitchFamily="34" charset="0"/>
              <a:buChar char="•"/>
            </a:pPr>
            <a:r>
              <a:rPr lang="en-IN" sz="1600" b="1" dirty="0"/>
              <a:t>Higher Weekend Trip Demand:</a:t>
            </a:r>
            <a:r>
              <a:rPr lang="en-IN" sz="1600" dirty="0"/>
              <a:t> Jaipur, Kochi, Mysore.</a:t>
            </a:r>
          </a:p>
          <a:p>
            <a:pPr>
              <a:buFont typeface="Arial" panose="020B0604020202020204" pitchFamily="34" charset="0"/>
              <a:buChar char="•"/>
            </a:pPr>
            <a:r>
              <a:rPr lang="en-IN" sz="1600" b="1" dirty="0"/>
              <a:t>Higher Weekday Trip Demand:</a:t>
            </a:r>
            <a:r>
              <a:rPr lang="en-IN" sz="1600" dirty="0"/>
              <a:t> Lucknow, Surat, Vadodara, Vishakhapatnam, Coimbatore.</a:t>
            </a:r>
          </a:p>
          <a:p>
            <a:pPr>
              <a:buFont typeface="Arial" panose="020B0604020202020204" pitchFamily="34" charset="0"/>
              <a:buChar char="•"/>
            </a:pPr>
            <a:r>
              <a:rPr lang="en-IN" sz="1600" b="1" dirty="0"/>
              <a:t>Balanced Demand:</a:t>
            </a:r>
            <a:r>
              <a:rPr lang="en-IN" sz="1600" dirty="0"/>
              <a:t> Indore, Chandigarh.</a:t>
            </a:r>
            <a:br>
              <a:rPr lang="en-IN" sz="1600" dirty="0"/>
            </a:br>
            <a:endParaRPr lang="en-IN" sz="1600" dirty="0"/>
          </a:p>
          <a:p>
            <a:r>
              <a:rPr lang="en-IN" sz="1600" b="1" dirty="0"/>
              <a:t>Recommendation:</a:t>
            </a:r>
            <a:endParaRPr lang="en-IN" sz="1600" dirty="0"/>
          </a:p>
          <a:p>
            <a:pPr>
              <a:buFont typeface="Arial" panose="020B0604020202020204" pitchFamily="34" charset="0"/>
              <a:buChar char="•"/>
            </a:pPr>
            <a:r>
              <a:rPr lang="en-IN" sz="1600" b="1" dirty="0"/>
              <a:t>Weekend-focused cities:</a:t>
            </a:r>
            <a:r>
              <a:rPr lang="en-IN" sz="1600" dirty="0"/>
              <a:t> Develop tourism packages and weekend-specific promotions.</a:t>
            </a:r>
          </a:p>
          <a:p>
            <a:pPr>
              <a:buFont typeface="Arial" panose="020B0604020202020204" pitchFamily="34" charset="0"/>
              <a:buChar char="•"/>
            </a:pPr>
            <a:r>
              <a:rPr lang="en-IN" sz="1600" b="1" dirty="0"/>
              <a:t>Weekday-focused cities:</a:t>
            </a:r>
            <a:r>
              <a:rPr lang="en-IN" sz="1600" dirty="0"/>
              <a:t> Enhance services for business </a:t>
            </a:r>
            <a:r>
              <a:rPr lang="en-IN" sz="1600" dirty="0" err="1"/>
              <a:t>travelers</a:t>
            </a:r>
            <a:r>
              <a:rPr lang="en-IN" sz="1600" dirty="0"/>
              <a:t> and commuters.</a:t>
            </a:r>
          </a:p>
        </p:txBody>
      </p:sp>
      <p:pic>
        <p:nvPicPr>
          <p:cNvPr id="2" name="Picture 1">
            <a:extLst>
              <a:ext uri="{FF2B5EF4-FFF2-40B4-BE49-F238E27FC236}">
                <a16:creationId xmlns:a16="http://schemas.microsoft.com/office/drawing/2014/main" id="{9643DD79-A902-40FE-4F0F-BFE228D3BAF8}"/>
              </a:ext>
            </a:extLst>
          </p:cNvPr>
          <p:cNvPicPr>
            <a:picLocks noChangeAspect="1"/>
          </p:cNvPicPr>
          <p:nvPr/>
        </p:nvPicPr>
        <p:blipFill>
          <a:blip r:embed="rId2">
            <a:extLst>
              <a:ext uri="{28A0092B-C50C-407E-A947-70E740481C1C}">
                <a14:useLocalDpi xmlns:a14="http://schemas.microsoft.com/office/drawing/2010/main" val="0"/>
              </a:ext>
            </a:extLst>
          </a:blip>
          <a:srcRect l="8634" t="52952"/>
          <a:stretch/>
        </p:blipFill>
        <p:spPr>
          <a:xfrm>
            <a:off x="660249" y="885568"/>
            <a:ext cx="10983111" cy="3707675"/>
          </a:xfrm>
          <a:prstGeom prst="rect">
            <a:avLst/>
          </a:prstGeom>
        </p:spPr>
      </p:pic>
      <p:sp>
        <p:nvSpPr>
          <p:cNvPr id="4" name="Rectangle: Rounded Corners 3">
            <a:extLst>
              <a:ext uri="{FF2B5EF4-FFF2-40B4-BE49-F238E27FC236}">
                <a16:creationId xmlns:a16="http://schemas.microsoft.com/office/drawing/2014/main" id="{6BB12F93-2512-86F8-028C-44B2BDE7C57E}"/>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000" b="1" dirty="0"/>
              <a:t>Weekend vs. Weekday Trip Demand by City</a:t>
            </a:r>
          </a:p>
        </p:txBody>
      </p:sp>
    </p:spTree>
    <p:extLst>
      <p:ext uri="{BB962C8B-B14F-4D97-AF65-F5344CB8AC3E}">
        <p14:creationId xmlns:p14="http://schemas.microsoft.com/office/powerpoint/2010/main" val="1942960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16BD-3152-4DAA-F6C3-CC64E0B5B4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EC0EF5-760C-7C39-9B0A-11288BBF50AC}"/>
              </a:ext>
            </a:extLst>
          </p:cNvPr>
          <p:cNvSpPr txBox="1"/>
          <p:nvPr/>
        </p:nvSpPr>
        <p:spPr>
          <a:xfrm>
            <a:off x="722810" y="4738377"/>
            <a:ext cx="10920549" cy="2062103"/>
          </a:xfrm>
          <a:prstGeom prst="rect">
            <a:avLst/>
          </a:prstGeom>
          <a:noFill/>
        </p:spPr>
        <p:txBody>
          <a:bodyPr wrap="square" rtlCol="0">
            <a:spAutoFit/>
          </a:bodyPr>
          <a:lstStyle/>
          <a:p>
            <a:r>
              <a:rPr lang="en-IN" sz="1600" b="1" dirty="0"/>
              <a:t>Key Insights:</a:t>
            </a:r>
            <a:br>
              <a:rPr lang="en-IN" sz="1600" b="1" dirty="0"/>
            </a:br>
            <a:endParaRPr lang="en-IN" sz="1600" dirty="0"/>
          </a:p>
          <a:p>
            <a:r>
              <a:rPr lang="en-US" sz="1600" dirty="0"/>
              <a:t>Coimbatore, Lucknow, Surat, and Vadodara have more repeat passengers with higher trip frequencies</a:t>
            </a:r>
            <a:br>
              <a:rPr lang="en-US" sz="1600" dirty="0"/>
            </a:br>
            <a:br>
              <a:rPr lang="en-US" sz="1600" dirty="0"/>
            </a:br>
            <a:r>
              <a:rPr lang="en-IN" sz="1600" b="1" dirty="0"/>
              <a:t>Recommendation:</a:t>
            </a:r>
            <a:br>
              <a:rPr lang="en-IN" sz="1600" b="1" dirty="0"/>
            </a:br>
            <a:endParaRPr lang="en-IN" sz="1600" dirty="0"/>
          </a:p>
          <a:p>
            <a:pPr>
              <a:buFont typeface="Arial" panose="020B0604020202020204" pitchFamily="34" charset="0"/>
              <a:buChar char="•"/>
            </a:pPr>
            <a:r>
              <a:rPr lang="en-IN" sz="1600" b="1" dirty="0"/>
              <a:t>Repeat passengers:</a:t>
            </a:r>
            <a:r>
              <a:rPr lang="en-IN" sz="1600" dirty="0"/>
              <a:t> Introduce loyalty programs to retain high-frequency </a:t>
            </a:r>
            <a:r>
              <a:rPr lang="en-IN" sz="1600" dirty="0" err="1"/>
              <a:t>travelers</a:t>
            </a:r>
            <a:r>
              <a:rPr lang="en-IN" sz="1600" dirty="0"/>
              <a:t>.</a:t>
            </a:r>
          </a:p>
          <a:p>
            <a:pPr>
              <a:buFont typeface="Arial" panose="020B0604020202020204" pitchFamily="34" charset="0"/>
              <a:buChar char="•"/>
            </a:pPr>
            <a:r>
              <a:rPr lang="en-IN" sz="1600" b="1" dirty="0"/>
              <a:t>New passengers:</a:t>
            </a:r>
            <a:r>
              <a:rPr lang="en-IN" sz="1600" dirty="0"/>
              <a:t> Leverage digital marketing to attract more first-time users.</a:t>
            </a:r>
          </a:p>
        </p:txBody>
      </p:sp>
      <p:pic>
        <p:nvPicPr>
          <p:cNvPr id="4" name="Picture 3">
            <a:extLst>
              <a:ext uri="{FF2B5EF4-FFF2-40B4-BE49-F238E27FC236}">
                <a16:creationId xmlns:a16="http://schemas.microsoft.com/office/drawing/2014/main" id="{E3B51826-C664-ED26-88F9-51DF75CA507B}"/>
              </a:ext>
            </a:extLst>
          </p:cNvPr>
          <p:cNvPicPr>
            <a:picLocks noChangeAspect="1"/>
          </p:cNvPicPr>
          <p:nvPr/>
        </p:nvPicPr>
        <p:blipFill>
          <a:blip r:embed="rId2">
            <a:extLst>
              <a:ext uri="{28A0092B-C50C-407E-A947-70E740481C1C}">
                <a14:useLocalDpi xmlns:a14="http://schemas.microsoft.com/office/drawing/2010/main" val="0"/>
              </a:ext>
            </a:extLst>
          </a:blip>
          <a:srcRect l="36213" t="16242" b="45649"/>
          <a:stretch/>
        </p:blipFill>
        <p:spPr>
          <a:xfrm>
            <a:off x="1061353" y="1020186"/>
            <a:ext cx="10243462" cy="3491267"/>
          </a:xfrm>
          <a:prstGeom prst="rect">
            <a:avLst/>
          </a:prstGeom>
        </p:spPr>
      </p:pic>
      <p:sp>
        <p:nvSpPr>
          <p:cNvPr id="5" name="Rectangle 4">
            <a:extLst>
              <a:ext uri="{FF2B5EF4-FFF2-40B4-BE49-F238E27FC236}">
                <a16:creationId xmlns:a16="http://schemas.microsoft.com/office/drawing/2014/main" id="{D4F29D43-144A-ADA8-33EA-021B2C70BBC4}"/>
              </a:ext>
            </a:extLst>
          </p:cNvPr>
          <p:cNvSpPr/>
          <p:nvPr/>
        </p:nvSpPr>
        <p:spPr>
          <a:xfrm>
            <a:off x="3239589" y="1294070"/>
            <a:ext cx="1079862" cy="294349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1697438-B43D-AC94-164B-46E5A5C9A67A}"/>
              </a:ext>
            </a:extLst>
          </p:cNvPr>
          <p:cNvSpPr/>
          <p:nvPr/>
        </p:nvSpPr>
        <p:spPr>
          <a:xfrm>
            <a:off x="6497687" y="1294070"/>
            <a:ext cx="939434" cy="294349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648E98-A5C1-E5F0-5E8C-E79CB18F557C}"/>
              </a:ext>
            </a:extLst>
          </p:cNvPr>
          <p:cNvSpPr/>
          <p:nvPr/>
        </p:nvSpPr>
        <p:spPr>
          <a:xfrm>
            <a:off x="8115543" y="1294070"/>
            <a:ext cx="711201" cy="2900390"/>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118B8D1-6698-80E5-4816-0D2ABD62E037}"/>
              </a:ext>
            </a:extLst>
          </p:cNvPr>
          <p:cNvSpPr/>
          <p:nvPr/>
        </p:nvSpPr>
        <p:spPr>
          <a:xfrm>
            <a:off x="8826744" y="1294070"/>
            <a:ext cx="842433" cy="2900390"/>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841F8795-FC61-F056-C572-2D6FEF7D7F4E}"/>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000" b="1" dirty="0"/>
              <a:t>Repeat Passenger Frequency and City Contribution</a:t>
            </a:r>
          </a:p>
        </p:txBody>
      </p:sp>
    </p:spTree>
    <p:extLst>
      <p:ext uri="{BB962C8B-B14F-4D97-AF65-F5344CB8AC3E}">
        <p14:creationId xmlns:p14="http://schemas.microsoft.com/office/powerpoint/2010/main" val="419215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7FF94-04C5-D84F-630B-31ACFF7E15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DECE55-03EF-F9F6-7B93-821C7903D3C5}"/>
              </a:ext>
            </a:extLst>
          </p:cNvPr>
          <p:cNvSpPr txBox="1"/>
          <p:nvPr/>
        </p:nvSpPr>
        <p:spPr>
          <a:xfrm>
            <a:off x="635724" y="3827186"/>
            <a:ext cx="10920549" cy="2862322"/>
          </a:xfrm>
          <a:prstGeom prst="rect">
            <a:avLst/>
          </a:prstGeom>
          <a:noFill/>
        </p:spPr>
        <p:txBody>
          <a:bodyPr wrap="square" rtlCol="0">
            <a:spAutoFit/>
          </a:bodyPr>
          <a:lstStyle/>
          <a:p>
            <a:r>
              <a:rPr lang="en-IN" b="1" dirty="0"/>
              <a:t>Key Insights:</a:t>
            </a:r>
            <a:endParaRPr lang="en-IN" dirty="0"/>
          </a:p>
          <a:p>
            <a:pPr>
              <a:buFont typeface="Arial" panose="020B0604020202020204" pitchFamily="34" charset="0"/>
              <a:buChar char="•"/>
            </a:pPr>
            <a:r>
              <a:rPr lang="en-IN" b="1" dirty="0"/>
              <a:t>Underperforming Cities (Less than 90% of Target):</a:t>
            </a:r>
            <a:r>
              <a:rPr lang="en-IN" dirty="0"/>
              <a:t> Vishakhapatnam, Vadodara, Surat, Kochi, Indore, in June.</a:t>
            </a:r>
          </a:p>
          <a:p>
            <a:pPr>
              <a:buFont typeface="Arial" panose="020B0604020202020204" pitchFamily="34" charset="0"/>
              <a:buChar char="•"/>
            </a:pPr>
            <a:r>
              <a:rPr lang="en-IN" b="1" dirty="0"/>
              <a:t>Overachievers (100%+ of Target):</a:t>
            </a:r>
            <a:r>
              <a:rPr lang="en-IN" dirty="0"/>
              <a:t> Coimbatore, Jaipur, Kochi, Mysore (Mysore achieved 120%).</a:t>
            </a:r>
          </a:p>
          <a:p>
            <a:pPr>
              <a:buFont typeface="Arial" panose="020B0604020202020204" pitchFamily="34" charset="0"/>
              <a:buChar char="•"/>
            </a:pPr>
            <a:r>
              <a:rPr lang="en-IN" b="1" dirty="0"/>
              <a:t>Consistent Performers (95%+ of Target):</a:t>
            </a:r>
            <a:r>
              <a:rPr lang="en-IN" dirty="0"/>
              <a:t> Chandigarh, Indore, Surat, Vishakhapatnam.</a:t>
            </a:r>
          </a:p>
          <a:p>
            <a:pPr>
              <a:buFont typeface="Arial" panose="020B0604020202020204" pitchFamily="34" charset="0"/>
              <a:buChar char="•"/>
            </a:pPr>
            <a:r>
              <a:rPr lang="en-IN" b="1" dirty="0"/>
              <a:t>Improvement Needed:</a:t>
            </a:r>
            <a:r>
              <a:rPr lang="en-IN" dirty="0"/>
              <a:t> Lucknow, Vadodara underperformed against target, including passenger ratings.</a:t>
            </a:r>
            <a:br>
              <a:rPr lang="en-IN" dirty="0"/>
            </a:br>
            <a:endParaRPr lang="en-IN" dirty="0"/>
          </a:p>
          <a:p>
            <a:r>
              <a:rPr lang="en-IN" b="1" dirty="0"/>
              <a:t>Recommendation:</a:t>
            </a:r>
            <a:endParaRPr lang="en-IN" dirty="0"/>
          </a:p>
          <a:p>
            <a:pPr>
              <a:buFont typeface="Arial" panose="020B0604020202020204" pitchFamily="34" charset="0"/>
              <a:buChar char="•"/>
            </a:pPr>
            <a:r>
              <a:rPr lang="en-IN" dirty="0"/>
              <a:t>For underperforming cities: Focus on improving trip volume and passenger ratings through targeted campaigns and operational improvements.</a:t>
            </a:r>
          </a:p>
          <a:p>
            <a:pPr>
              <a:buFont typeface="Arial" panose="020B0604020202020204" pitchFamily="34" charset="0"/>
              <a:buChar char="•"/>
            </a:pPr>
            <a:r>
              <a:rPr lang="en-IN" dirty="0"/>
              <a:t>Leverage the strategies of overachieving and consistent cities as benchmarks for underperforming locations.</a:t>
            </a:r>
          </a:p>
        </p:txBody>
      </p:sp>
      <p:pic>
        <p:nvPicPr>
          <p:cNvPr id="8" name="Picture 7">
            <a:extLst>
              <a:ext uri="{FF2B5EF4-FFF2-40B4-BE49-F238E27FC236}">
                <a16:creationId xmlns:a16="http://schemas.microsoft.com/office/drawing/2014/main" id="{91B7FE54-C3DC-19D1-8C6D-31F31F829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85" y="1516627"/>
            <a:ext cx="3657788" cy="2267067"/>
          </a:xfrm>
          <a:prstGeom prst="rect">
            <a:avLst/>
          </a:prstGeom>
        </p:spPr>
      </p:pic>
      <p:pic>
        <p:nvPicPr>
          <p:cNvPr id="13" name="Picture 12">
            <a:extLst>
              <a:ext uri="{FF2B5EF4-FFF2-40B4-BE49-F238E27FC236}">
                <a16:creationId xmlns:a16="http://schemas.microsoft.com/office/drawing/2014/main" id="{6F028256-0F49-0E13-5579-5CF1674DB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409" y="1503927"/>
            <a:ext cx="3670489" cy="2279767"/>
          </a:xfrm>
          <a:prstGeom prst="rect">
            <a:avLst/>
          </a:prstGeom>
        </p:spPr>
      </p:pic>
      <p:sp>
        <p:nvSpPr>
          <p:cNvPr id="14" name="Rectangle: Rounded Corners 13">
            <a:extLst>
              <a:ext uri="{FF2B5EF4-FFF2-40B4-BE49-F238E27FC236}">
                <a16:creationId xmlns:a16="http://schemas.microsoft.com/office/drawing/2014/main" id="{7FEBCE48-2A98-B8F3-4AE5-2DF0039BC2AE}"/>
              </a:ext>
            </a:extLst>
          </p:cNvPr>
          <p:cNvSpPr/>
          <p:nvPr/>
        </p:nvSpPr>
        <p:spPr>
          <a:xfrm>
            <a:off x="3052354" y="182880"/>
            <a:ext cx="6087291" cy="4093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000" b="1" dirty="0"/>
              <a:t>Monthly Target Achievement Analysis</a:t>
            </a:r>
          </a:p>
        </p:txBody>
      </p:sp>
      <p:pic>
        <p:nvPicPr>
          <p:cNvPr id="2" name="Picture 1">
            <a:extLst>
              <a:ext uri="{FF2B5EF4-FFF2-40B4-BE49-F238E27FC236}">
                <a16:creationId xmlns:a16="http://schemas.microsoft.com/office/drawing/2014/main" id="{8C51B22C-EC5A-F859-54C3-F99AB3DBC38B}"/>
              </a:ext>
            </a:extLst>
          </p:cNvPr>
          <p:cNvPicPr>
            <a:picLocks noChangeAspect="1"/>
          </p:cNvPicPr>
          <p:nvPr/>
        </p:nvPicPr>
        <p:blipFill>
          <a:blip r:embed="rId5">
            <a:extLst>
              <a:ext uri="{28A0092B-C50C-407E-A947-70E740481C1C}">
                <a14:useLocalDpi xmlns:a14="http://schemas.microsoft.com/office/drawing/2010/main" val="0"/>
              </a:ext>
            </a:extLst>
          </a:blip>
          <a:srcRect l="52402" t="44506" r="9883" b="15326"/>
          <a:stretch/>
        </p:blipFill>
        <p:spPr>
          <a:xfrm>
            <a:off x="7968143" y="1500957"/>
            <a:ext cx="4014651" cy="2402913"/>
          </a:xfrm>
          <a:prstGeom prst="rect">
            <a:avLst/>
          </a:prstGeom>
        </p:spPr>
      </p:pic>
    </p:spTree>
    <p:extLst>
      <p:ext uri="{BB962C8B-B14F-4D97-AF65-F5344CB8AC3E}">
        <p14:creationId xmlns:p14="http://schemas.microsoft.com/office/powerpoint/2010/main" val="221653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D1E-1F92-B04B-FA92-4BFE500BF7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B70AC0A-6ED5-34FD-DE5F-66A6D6E08354}"/>
              </a:ext>
            </a:extLst>
          </p:cNvPr>
          <p:cNvSpPr txBox="1"/>
          <p:nvPr/>
        </p:nvSpPr>
        <p:spPr>
          <a:xfrm>
            <a:off x="0" y="110067"/>
            <a:ext cx="12192000" cy="769441"/>
          </a:xfrm>
          <a:prstGeom prst="rect">
            <a:avLst/>
          </a:prstGeom>
          <a:noFill/>
        </p:spPr>
        <p:txBody>
          <a:bodyPr wrap="square" rtlCol="0">
            <a:spAutoFit/>
          </a:bodyPr>
          <a:lstStyle/>
          <a:p>
            <a:pPr algn="ctr"/>
            <a:r>
              <a:rPr lang="en-IN" sz="4400" b="1" i="0" dirty="0">
                <a:effectLst/>
                <a:latin typeface="-apple-system"/>
              </a:rPr>
              <a:t>Ad-Hoc SQL Report</a:t>
            </a:r>
          </a:p>
        </p:txBody>
      </p:sp>
      <p:sp>
        <p:nvSpPr>
          <p:cNvPr id="2" name="TextBox 1">
            <a:extLst>
              <a:ext uri="{FF2B5EF4-FFF2-40B4-BE49-F238E27FC236}">
                <a16:creationId xmlns:a16="http://schemas.microsoft.com/office/drawing/2014/main" id="{EBF96891-03D7-19FD-3E44-7AC776B0FD29}"/>
              </a:ext>
            </a:extLst>
          </p:cNvPr>
          <p:cNvSpPr txBox="1"/>
          <p:nvPr/>
        </p:nvSpPr>
        <p:spPr>
          <a:xfrm>
            <a:off x="956733" y="2006600"/>
            <a:ext cx="10024534" cy="3511859"/>
          </a:xfrm>
          <a:prstGeom prst="rect">
            <a:avLst/>
          </a:prstGeom>
          <a:noFill/>
        </p:spPr>
        <p:txBody>
          <a:bodyPr wrap="square" rtlCol="0">
            <a:spAutoFit/>
          </a:bodyPr>
          <a:lstStyle/>
          <a:p>
            <a:pPr algn="ctr"/>
            <a:r>
              <a:rPr lang="en-US" b="0" i="0" dirty="0">
                <a:effectLst/>
                <a:latin typeface="-apple-system"/>
              </a:rPr>
              <a:t>Generated SQL reports to answer business-critical questions, including:</a:t>
            </a:r>
            <a:br>
              <a:rPr lang="en-US" b="0" i="0" dirty="0">
                <a:effectLst/>
                <a:latin typeface="-apple-system"/>
              </a:rPr>
            </a:br>
            <a:endParaRPr lang="en-US" b="0" i="0" dirty="0">
              <a:effectLst/>
              <a:latin typeface="-apple-system"/>
            </a:endParaRPr>
          </a:p>
          <a:p>
            <a:pPr marL="285750" indent="-285750" algn="l">
              <a:lnSpc>
                <a:spcPct val="150000"/>
              </a:lnSpc>
              <a:buFont typeface="Courier New" panose="02070309020205020404" pitchFamily="49" charset="0"/>
              <a:buChar char="o"/>
            </a:pPr>
            <a:r>
              <a:rPr lang="en-US" b="0" i="0" dirty="0">
                <a:effectLst/>
                <a:latin typeface="-apple-system"/>
              </a:rPr>
              <a:t>City-Level Fare and Trips Summary Report.</a:t>
            </a:r>
          </a:p>
          <a:p>
            <a:pPr marL="285750" indent="-285750" algn="l">
              <a:lnSpc>
                <a:spcPct val="150000"/>
              </a:lnSpc>
              <a:buFont typeface="Courier New" panose="02070309020205020404" pitchFamily="49" charset="0"/>
              <a:buChar char="o"/>
            </a:pPr>
            <a:r>
              <a:rPr lang="en-US" b="0" i="0" dirty="0">
                <a:effectLst/>
                <a:latin typeface="-apple-system"/>
              </a:rPr>
              <a:t>Monthly City-Level Trips Target Performance Report.</a:t>
            </a:r>
          </a:p>
          <a:p>
            <a:pPr marL="285750" indent="-285750" algn="l">
              <a:lnSpc>
                <a:spcPct val="150000"/>
              </a:lnSpc>
              <a:buFont typeface="Courier New" panose="02070309020205020404" pitchFamily="49" charset="0"/>
              <a:buChar char="o"/>
            </a:pPr>
            <a:r>
              <a:rPr lang="en-US" b="0" i="0" dirty="0">
                <a:effectLst/>
                <a:latin typeface="-apple-system"/>
              </a:rPr>
              <a:t>City-Level Repeat Passenger Trip Frequency Report.</a:t>
            </a:r>
          </a:p>
          <a:p>
            <a:pPr marL="285750" indent="-285750" algn="l">
              <a:lnSpc>
                <a:spcPct val="150000"/>
              </a:lnSpc>
              <a:buFont typeface="Courier New" panose="02070309020205020404" pitchFamily="49" charset="0"/>
              <a:buChar char="o"/>
            </a:pPr>
            <a:r>
              <a:rPr lang="en-US" b="0" i="0" dirty="0">
                <a:effectLst/>
                <a:latin typeface="-apple-system"/>
              </a:rPr>
              <a:t>Identify Cities with Highest and Lowest New Passengers.</a:t>
            </a:r>
          </a:p>
          <a:p>
            <a:pPr marL="285750" indent="-285750" algn="l">
              <a:lnSpc>
                <a:spcPct val="150000"/>
              </a:lnSpc>
              <a:buFont typeface="Courier New" panose="02070309020205020404" pitchFamily="49" charset="0"/>
              <a:buChar char="o"/>
            </a:pPr>
            <a:r>
              <a:rPr lang="en-US" b="0" i="0" dirty="0">
                <a:effectLst/>
                <a:latin typeface="-apple-system"/>
              </a:rPr>
              <a:t>Identify Month with Highest Revenue for Each City</a:t>
            </a:r>
            <a:r>
              <a:rPr lang="en-US" dirty="0">
                <a:latin typeface="-apple-system"/>
              </a:rPr>
              <a:t>.</a:t>
            </a:r>
          </a:p>
          <a:p>
            <a:pPr marL="285750" indent="-285750" algn="l">
              <a:lnSpc>
                <a:spcPct val="150000"/>
              </a:lnSpc>
              <a:buFont typeface="Courier New" panose="02070309020205020404" pitchFamily="49" charset="0"/>
              <a:buChar char="o"/>
            </a:pPr>
            <a:r>
              <a:rPr lang="en-US" b="0" i="0" dirty="0">
                <a:effectLst/>
                <a:latin typeface="-apple-system"/>
              </a:rPr>
              <a:t> Monthly Repeat Passenger Rate Analysis</a:t>
            </a:r>
            <a:r>
              <a:rPr lang="en-US" dirty="0">
                <a:latin typeface="-apple-system"/>
              </a:rPr>
              <a:t>.</a:t>
            </a:r>
          </a:p>
          <a:p>
            <a:pPr marL="285750" indent="-285750" algn="l">
              <a:lnSpc>
                <a:spcPct val="150000"/>
              </a:lnSpc>
              <a:buFont typeface="Courier New" panose="02070309020205020404" pitchFamily="49" charset="0"/>
              <a:buChar char="o"/>
            </a:pPr>
            <a:r>
              <a:rPr lang="en-US" b="0" i="0" dirty="0">
                <a:effectLst/>
                <a:latin typeface="-apple-system"/>
              </a:rPr>
              <a:t>City Repeat Passenger Rate Analysis.</a:t>
            </a:r>
          </a:p>
        </p:txBody>
      </p:sp>
    </p:spTree>
    <p:extLst>
      <p:ext uri="{BB962C8B-B14F-4D97-AF65-F5344CB8AC3E}">
        <p14:creationId xmlns:p14="http://schemas.microsoft.com/office/powerpoint/2010/main" val="214309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F04B5-6F09-2478-F499-A76F8A2C033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B4355B1-28FD-BB7D-B5C1-365196E86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57" y="2428823"/>
            <a:ext cx="4140413" cy="2000353"/>
          </a:xfrm>
          <a:prstGeom prst="rect">
            <a:avLst/>
          </a:prstGeom>
        </p:spPr>
      </p:pic>
      <p:pic>
        <p:nvPicPr>
          <p:cNvPr id="4" name="Picture 3">
            <a:extLst>
              <a:ext uri="{FF2B5EF4-FFF2-40B4-BE49-F238E27FC236}">
                <a16:creationId xmlns:a16="http://schemas.microsoft.com/office/drawing/2014/main" id="{EDE7480C-E75E-E1D8-8AF6-A4325C6C1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389" y="2428823"/>
            <a:ext cx="5137414" cy="2978303"/>
          </a:xfrm>
          <a:prstGeom prst="rect">
            <a:avLst/>
          </a:prstGeom>
        </p:spPr>
      </p:pic>
      <p:sp>
        <p:nvSpPr>
          <p:cNvPr id="6" name="Rectangle 5">
            <a:extLst>
              <a:ext uri="{FF2B5EF4-FFF2-40B4-BE49-F238E27FC236}">
                <a16:creationId xmlns:a16="http://schemas.microsoft.com/office/drawing/2014/main" id="{4FD9E317-09AD-FA0F-2CC6-F1CADDA67D0D}"/>
              </a:ext>
            </a:extLst>
          </p:cNvPr>
          <p:cNvSpPr/>
          <p:nvPr/>
        </p:nvSpPr>
        <p:spPr>
          <a:xfrm>
            <a:off x="183521" y="1654626"/>
            <a:ext cx="4923413"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City-Level Fare and Trips Summary </a:t>
            </a:r>
            <a:r>
              <a:rPr lang="en-US" sz="1600" dirty="0">
                <a:solidFill>
                  <a:schemeClr val="bg1"/>
                </a:solidFill>
              </a:rPr>
              <a:t>Report</a:t>
            </a:r>
            <a:endParaRPr lang="en-IN" dirty="0">
              <a:solidFill>
                <a:schemeClr val="bg1"/>
              </a:solidFill>
            </a:endParaRPr>
          </a:p>
        </p:txBody>
      </p:sp>
      <p:sp>
        <p:nvSpPr>
          <p:cNvPr id="10" name="Rectangle 9">
            <a:extLst>
              <a:ext uri="{FF2B5EF4-FFF2-40B4-BE49-F238E27FC236}">
                <a16:creationId xmlns:a16="http://schemas.microsoft.com/office/drawing/2014/main" id="{F091E042-BC5C-FEE8-A195-C848AA86DC12}"/>
              </a:ext>
            </a:extLst>
          </p:cNvPr>
          <p:cNvSpPr/>
          <p:nvPr/>
        </p:nvSpPr>
        <p:spPr>
          <a:xfrm>
            <a:off x="6378389" y="1658978"/>
            <a:ext cx="5419802"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Monthly City-Level Trips Target Performance Report</a:t>
            </a:r>
            <a:endParaRPr lang="en-IN" dirty="0">
              <a:solidFill>
                <a:schemeClr val="bg1"/>
              </a:solidFill>
            </a:endParaRPr>
          </a:p>
        </p:txBody>
      </p:sp>
      <p:sp>
        <p:nvSpPr>
          <p:cNvPr id="15" name="Rectangle: Rounded Corners 14">
            <a:extLst>
              <a:ext uri="{FF2B5EF4-FFF2-40B4-BE49-F238E27FC236}">
                <a16:creationId xmlns:a16="http://schemas.microsoft.com/office/drawing/2014/main" id="{B1A09C66-9A5A-0D71-9B30-6EAE9E3C2AA6}"/>
              </a:ext>
            </a:extLst>
          </p:cNvPr>
          <p:cNvSpPr/>
          <p:nvPr/>
        </p:nvSpPr>
        <p:spPr>
          <a:xfrm>
            <a:off x="3052354" y="283892"/>
            <a:ext cx="6087291" cy="918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b="1" i="0" dirty="0">
                <a:effectLst/>
                <a:latin typeface="-apple-system"/>
              </a:rPr>
              <a:t>Ad-Hoc SQL Report</a:t>
            </a:r>
          </a:p>
        </p:txBody>
      </p:sp>
    </p:spTree>
    <p:extLst>
      <p:ext uri="{BB962C8B-B14F-4D97-AF65-F5344CB8AC3E}">
        <p14:creationId xmlns:p14="http://schemas.microsoft.com/office/powerpoint/2010/main" val="122955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05F6D6-C32E-8F33-4F37-05A2680889AE}"/>
              </a:ext>
            </a:extLst>
          </p:cNvPr>
          <p:cNvSpPr txBox="1"/>
          <p:nvPr/>
        </p:nvSpPr>
        <p:spPr>
          <a:xfrm>
            <a:off x="3776133" y="110067"/>
            <a:ext cx="5143500" cy="769441"/>
          </a:xfrm>
          <a:prstGeom prst="rect">
            <a:avLst/>
          </a:prstGeom>
          <a:noFill/>
        </p:spPr>
        <p:txBody>
          <a:bodyPr wrap="square" rtlCol="0">
            <a:spAutoFit/>
          </a:bodyPr>
          <a:lstStyle/>
          <a:p>
            <a:r>
              <a:rPr lang="en-IN" sz="4400" b="1" dirty="0"/>
              <a:t>Table of Contents</a:t>
            </a:r>
          </a:p>
        </p:txBody>
      </p:sp>
      <p:sp>
        <p:nvSpPr>
          <p:cNvPr id="2" name="Rectangle: Rounded Corners 1">
            <a:extLst>
              <a:ext uri="{FF2B5EF4-FFF2-40B4-BE49-F238E27FC236}">
                <a16:creationId xmlns:a16="http://schemas.microsoft.com/office/drawing/2014/main" id="{93E87218-3C8E-507D-86BD-A0860603EB28}"/>
              </a:ext>
            </a:extLst>
          </p:cNvPr>
          <p:cNvSpPr/>
          <p:nvPr/>
        </p:nvSpPr>
        <p:spPr>
          <a:xfrm>
            <a:off x="1595735" y="1260125"/>
            <a:ext cx="4369642" cy="579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i="0" dirty="0">
                <a:effectLst/>
                <a:latin typeface="-apple-system"/>
              </a:rPr>
              <a:t>Project Overview</a:t>
            </a:r>
          </a:p>
        </p:txBody>
      </p:sp>
      <p:sp>
        <p:nvSpPr>
          <p:cNvPr id="3" name="Rectangle: Rounded Corners 2">
            <a:extLst>
              <a:ext uri="{FF2B5EF4-FFF2-40B4-BE49-F238E27FC236}">
                <a16:creationId xmlns:a16="http://schemas.microsoft.com/office/drawing/2014/main" id="{34DB9C75-C296-ED14-611B-CA0D80169BEE}"/>
              </a:ext>
            </a:extLst>
          </p:cNvPr>
          <p:cNvSpPr/>
          <p:nvPr/>
        </p:nvSpPr>
        <p:spPr>
          <a:xfrm>
            <a:off x="1718008" y="5004621"/>
            <a:ext cx="4369654" cy="5792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i="0" dirty="0">
                <a:effectLst/>
                <a:latin typeface="-apple-system"/>
              </a:rPr>
              <a:t>Ad-Hoc SQL Report</a:t>
            </a:r>
            <a:endParaRPr lang="en-IN" sz="3600" dirty="0">
              <a:latin typeface="-apple-system"/>
            </a:endParaRPr>
          </a:p>
        </p:txBody>
      </p:sp>
      <p:sp>
        <p:nvSpPr>
          <p:cNvPr id="5" name="Rectangle: Rounded Corners 4">
            <a:extLst>
              <a:ext uri="{FF2B5EF4-FFF2-40B4-BE49-F238E27FC236}">
                <a16:creationId xmlns:a16="http://schemas.microsoft.com/office/drawing/2014/main" id="{86856399-5E4E-FDEE-2FAA-7976E9278EAC}"/>
              </a:ext>
            </a:extLst>
          </p:cNvPr>
          <p:cNvSpPr/>
          <p:nvPr/>
        </p:nvSpPr>
        <p:spPr>
          <a:xfrm>
            <a:off x="5269056" y="2029669"/>
            <a:ext cx="4369650" cy="579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dirty="0"/>
              <a:t>Objective</a:t>
            </a:r>
          </a:p>
        </p:txBody>
      </p:sp>
      <p:sp>
        <p:nvSpPr>
          <p:cNvPr id="7" name="Rectangle: Rounded Corners 6">
            <a:extLst>
              <a:ext uri="{FF2B5EF4-FFF2-40B4-BE49-F238E27FC236}">
                <a16:creationId xmlns:a16="http://schemas.microsoft.com/office/drawing/2014/main" id="{446ED158-86C0-6FAB-84A8-2B6BC9970E79}"/>
              </a:ext>
            </a:extLst>
          </p:cNvPr>
          <p:cNvSpPr/>
          <p:nvPr/>
        </p:nvSpPr>
        <p:spPr>
          <a:xfrm>
            <a:off x="1718008" y="2917297"/>
            <a:ext cx="4369650" cy="579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dirty="0"/>
              <a:t>Dashboard</a:t>
            </a:r>
          </a:p>
        </p:txBody>
      </p:sp>
      <p:sp>
        <p:nvSpPr>
          <p:cNvPr id="8" name="Rectangle: Rounded Corners 7">
            <a:extLst>
              <a:ext uri="{FF2B5EF4-FFF2-40B4-BE49-F238E27FC236}">
                <a16:creationId xmlns:a16="http://schemas.microsoft.com/office/drawing/2014/main" id="{9E5EE6E6-0FF0-982E-E4FE-6ABAC2F7524B}"/>
              </a:ext>
            </a:extLst>
          </p:cNvPr>
          <p:cNvSpPr/>
          <p:nvPr/>
        </p:nvSpPr>
        <p:spPr>
          <a:xfrm>
            <a:off x="5269056" y="3945440"/>
            <a:ext cx="4369651" cy="579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dirty="0"/>
              <a:t>Key Insights</a:t>
            </a:r>
          </a:p>
        </p:txBody>
      </p:sp>
      <p:sp>
        <p:nvSpPr>
          <p:cNvPr id="9" name="Rectangle: Rounded Corners 8">
            <a:extLst>
              <a:ext uri="{FF2B5EF4-FFF2-40B4-BE49-F238E27FC236}">
                <a16:creationId xmlns:a16="http://schemas.microsoft.com/office/drawing/2014/main" id="{FD9A3921-6AED-B81A-08F8-BB4ACA5C1A23}"/>
              </a:ext>
            </a:extLst>
          </p:cNvPr>
          <p:cNvSpPr/>
          <p:nvPr/>
        </p:nvSpPr>
        <p:spPr>
          <a:xfrm>
            <a:off x="5269052" y="5861211"/>
            <a:ext cx="4369654" cy="5792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3600" i="0" dirty="0">
                <a:effectLst/>
                <a:latin typeface="-apple-system"/>
              </a:rPr>
              <a:t>Action Plan Next Step</a:t>
            </a:r>
          </a:p>
        </p:txBody>
      </p:sp>
    </p:spTree>
    <p:extLst>
      <p:ext uri="{BB962C8B-B14F-4D97-AF65-F5344CB8AC3E}">
        <p14:creationId xmlns:p14="http://schemas.microsoft.com/office/powerpoint/2010/main" val="43348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140A-E6F2-ADD0-9074-E5D7822CB56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2F1E6A-BB48-1E86-3D4A-E0B011804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2303433"/>
            <a:ext cx="5829600" cy="1924149"/>
          </a:xfrm>
          <a:prstGeom prst="rect">
            <a:avLst/>
          </a:prstGeom>
        </p:spPr>
      </p:pic>
      <p:pic>
        <p:nvPicPr>
          <p:cNvPr id="4" name="Picture 3">
            <a:extLst>
              <a:ext uri="{FF2B5EF4-FFF2-40B4-BE49-F238E27FC236}">
                <a16:creationId xmlns:a16="http://schemas.microsoft.com/office/drawing/2014/main" id="{304D73D7-E1FA-78AF-BB40-547A771EB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210" y="5212802"/>
            <a:ext cx="2787793" cy="1270065"/>
          </a:xfrm>
          <a:prstGeom prst="rect">
            <a:avLst/>
          </a:prstGeom>
        </p:spPr>
      </p:pic>
      <p:pic>
        <p:nvPicPr>
          <p:cNvPr id="5" name="Picture 4">
            <a:extLst>
              <a:ext uri="{FF2B5EF4-FFF2-40B4-BE49-F238E27FC236}">
                <a16:creationId xmlns:a16="http://schemas.microsoft.com/office/drawing/2014/main" id="{A67E980F-D12C-9358-521B-05A65900A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377" y="2303433"/>
            <a:ext cx="3873699" cy="1873346"/>
          </a:xfrm>
          <a:prstGeom prst="rect">
            <a:avLst/>
          </a:prstGeom>
        </p:spPr>
      </p:pic>
      <p:sp>
        <p:nvSpPr>
          <p:cNvPr id="6" name="Rectangle 5">
            <a:extLst>
              <a:ext uri="{FF2B5EF4-FFF2-40B4-BE49-F238E27FC236}">
                <a16:creationId xmlns:a16="http://schemas.microsoft.com/office/drawing/2014/main" id="{A95C8EB5-BDD9-13EF-834F-B50C9325B748}"/>
              </a:ext>
            </a:extLst>
          </p:cNvPr>
          <p:cNvSpPr/>
          <p:nvPr/>
        </p:nvSpPr>
        <p:spPr>
          <a:xfrm>
            <a:off x="1023693" y="1534278"/>
            <a:ext cx="4923413"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City-Level Repeat Passenger Trip Frequency Report</a:t>
            </a:r>
            <a:endParaRPr lang="en-IN" dirty="0">
              <a:solidFill>
                <a:schemeClr val="bg1"/>
              </a:solidFill>
            </a:endParaRPr>
          </a:p>
        </p:txBody>
      </p:sp>
      <p:sp>
        <p:nvSpPr>
          <p:cNvPr id="8" name="Rectangle 7">
            <a:extLst>
              <a:ext uri="{FF2B5EF4-FFF2-40B4-BE49-F238E27FC236}">
                <a16:creationId xmlns:a16="http://schemas.microsoft.com/office/drawing/2014/main" id="{F8977044-F24B-72E9-81DB-050815A6CA53}"/>
              </a:ext>
            </a:extLst>
          </p:cNvPr>
          <p:cNvSpPr/>
          <p:nvPr/>
        </p:nvSpPr>
        <p:spPr>
          <a:xfrm>
            <a:off x="3215112" y="4674520"/>
            <a:ext cx="5463987"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Cities with Highest and Lowest New Passengers</a:t>
            </a:r>
            <a:endParaRPr lang="en-IN" dirty="0">
              <a:solidFill>
                <a:schemeClr val="bg1"/>
              </a:solidFill>
            </a:endParaRPr>
          </a:p>
        </p:txBody>
      </p:sp>
      <p:sp>
        <p:nvSpPr>
          <p:cNvPr id="12" name="Rectangle 11">
            <a:extLst>
              <a:ext uri="{FF2B5EF4-FFF2-40B4-BE49-F238E27FC236}">
                <a16:creationId xmlns:a16="http://schemas.microsoft.com/office/drawing/2014/main" id="{D9670D39-C3F7-2686-D791-E9B3CB408749}"/>
              </a:ext>
            </a:extLst>
          </p:cNvPr>
          <p:cNvSpPr/>
          <p:nvPr/>
        </p:nvSpPr>
        <p:spPr>
          <a:xfrm>
            <a:off x="6505738" y="1534278"/>
            <a:ext cx="4923413"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Month with Highest Revenue for Each City</a:t>
            </a:r>
            <a:endParaRPr lang="en-IN" dirty="0">
              <a:solidFill>
                <a:schemeClr val="bg1"/>
              </a:solidFill>
            </a:endParaRPr>
          </a:p>
        </p:txBody>
      </p:sp>
      <p:sp>
        <p:nvSpPr>
          <p:cNvPr id="14" name="Rectangle: Rounded Corners 13">
            <a:extLst>
              <a:ext uri="{FF2B5EF4-FFF2-40B4-BE49-F238E27FC236}">
                <a16:creationId xmlns:a16="http://schemas.microsoft.com/office/drawing/2014/main" id="{B1204679-2719-FA1F-AA90-0666A5CD4257}"/>
              </a:ext>
            </a:extLst>
          </p:cNvPr>
          <p:cNvSpPr/>
          <p:nvPr/>
        </p:nvSpPr>
        <p:spPr>
          <a:xfrm>
            <a:off x="3052354" y="283892"/>
            <a:ext cx="6087291" cy="918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b="1" i="0" dirty="0">
                <a:effectLst/>
                <a:latin typeface="-apple-system"/>
              </a:rPr>
              <a:t>Ad-Hoc SQL Report</a:t>
            </a:r>
          </a:p>
        </p:txBody>
      </p:sp>
    </p:spTree>
    <p:extLst>
      <p:ext uri="{BB962C8B-B14F-4D97-AF65-F5344CB8AC3E}">
        <p14:creationId xmlns:p14="http://schemas.microsoft.com/office/powerpoint/2010/main" val="375825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0FA7A-F841-2D64-9DDA-44872EDCBE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BA21BD-D33D-0E5C-5546-A4F601D66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33" y="2269864"/>
            <a:ext cx="4394426" cy="3067208"/>
          </a:xfrm>
          <a:prstGeom prst="rect">
            <a:avLst/>
          </a:prstGeom>
        </p:spPr>
      </p:pic>
      <p:pic>
        <p:nvPicPr>
          <p:cNvPr id="5" name="Picture 4">
            <a:extLst>
              <a:ext uri="{FF2B5EF4-FFF2-40B4-BE49-F238E27FC236}">
                <a16:creationId xmlns:a16="http://schemas.microsoft.com/office/drawing/2014/main" id="{1C443379-FA25-4464-9FC1-13473A8B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324" y="2269864"/>
            <a:ext cx="4356324" cy="1886047"/>
          </a:xfrm>
          <a:prstGeom prst="rect">
            <a:avLst/>
          </a:prstGeom>
        </p:spPr>
      </p:pic>
      <p:sp>
        <p:nvSpPr>
          <p:cNvPr id="6" name="Rectangle 5">
            <a:extLst>
              <a:ext uri="{FF2B5EF4-FFF2-40B4-BE49-F238E27FC236}">
                <a16:creationId xmlns:a16="http://schemas.microsoft.com/office/drawing/2014/main" id="{13BC6A30-8976-54D6-2AF3-0DE69B3FC8FC}"/>
              </a:ext>
            </a:extLst>
          </p:cNvPr>
          <p:cNvSpPr/>
          <p:nvPr/>
        </p:nvSpPr>
        <p:spPr>
          <a:xfrm>
            <a:off x="6159779" y="1662472"/>
            <a:ext cx="4923413"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City Repeat Passenger Rate Analysis</a:t>
            </a:r>
            <a:endParaRPr lang="en-IN" dirty="0">
              <a:solidFill>
                <a:schemeClr val="bg1"/>
              </a:solidFill>
            </a:endParaRPr>
          </a:p>
        </p:txBody>
      </p:sp>
      <p:sp>
        <p:nvSpPr>
          <p:cNvPr id="7" name="Rectangle 6">
            <a:extLst>
              <a:ext uri="{FF2B5EF4-FFF2-40B4-BE49-F238E27FC236}">
                <a16:creationId xmlns:a16="http://schemas.microsoft.com/office/drawing/2014/main" id="{C3FE53BA-536E-AB1A-6E55-0F3D6DF9DA16}"/>
              </a:ext>
            </a:extLst>
          </p:cNvPr>
          <p:cNvSpPr/>
          <p:nvPr/>
        </p:nvSpPr>
        <p:spPr>
          <a:xfrm>
            <a:off x="429539" y="1662473"/>
            <a:ext cx="4923413" cy="32221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Monthly Repeat Passenger Rate Analysis</a:t>
            </a:r>
            <a:endParaRPr lang="en-IN" dirty="0">
              <a:solidFill>
                <a:schemeClr val="bg1"/>
              </a:solidFill>
            </a:endParaRPr>
          </a:p>
        </p:txBody>
      </p:sp>
      <p:sp>
        <p:nvSpPr>
          <p:cNvPr id="8" name="Rectangle: Rounded Corners 7">
            <a:extLst>
              <a:ext uri="{FF2B5EF4-FFF2-40B4-BE49-F238E27FC236}">
                <a16:creationId xmlns:a16="http://schemas.microsoft.com/office/drawing/2014/main" id="{4946A0AA-F25E-66F3-B7B3-13C3E32DC284}"/>
              </a:ext>
            </a:extLst>
          </p:cNvPr>
          <p:cNvSpPr/>
          <p:nvPr/>
        </p:nvSpPr>
        <p:spPr>
          <a:xfrm>
            <a:off x="3052354" y="283892"/>
            <a:ext cx="6087291" cy="918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b="1" i="0" dirty="0">
                <a:effectLst/>
                <a:latin typeface="-apple-system"/>
              </a:rPr>
              <a:t>Ad-Hoc SQL Report</a:t>
            </a:r>
          </a:p>
        </p:txBody>
      </p:sp>
    </p:spTree>
    <p:extLst>
      <p:ext uri="{BB962C8B-B14F-4D97-AF65-F5344CB8AC3E}">
        <p14:creationId xmlns:p14="http://schemas.microsoft.com/office/powerpoint/2010/main" val="2958851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85678-587F-017E-0B9B-066AB01B07AC}"/>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3ED6CD6-7C71-4217-C7D4-4D567D2458ED}"/>
              </a:ext>
            </a:extLst>
          </p:cNvPr>
          <p:cNvSpPr/>
          <p:nvPr/>
        </p:nvSpPr>
        <p:spPr>
          <a:xfrm>
            <a:off x="3052354" y="275184"/>
            <a:ext cx="6087291" cy="918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Action Plan and Next Steps</a:t>
            </a:r>
            <a:endParaRPr lang="en-IN" sz="3600" b="1" i="0" dirty="0">
              <a:effectLst/>
              <a:latin typeface="-apple-system"/>
            </a:endParaRPr>
          </a:p>
        </p:txBody>
      </p:sp>
      <p:sp>
        <p:nvSpPr>
          <p:cNvPr id="11" name="TextBox 10">
            <a:extLst>
              <a:ext uri="{FF2B5EF4-FFF2-40B4-BE49-F238E27FC236}">
                <a16:creationId xmlns:a16="http://schemas.microsoft.com/office/drawing/2014/main" id="{A7A8FAE0-2A13-15B1-6F15-A32406AAEC2D}"/>
              </a:ext>
            </a:extLst>
          </p:cNvPr>
          <p:cNvSpPr txBox="1"/>
          <p:nvPr/>
        </p:nvSpPr>
        <p:spPr>
          <a:xfrm>
            <a:off x="1105990" y="1698171"/>
            <a:ext cx="10894422" cy="4247317"/>
          </a:xfrm>
          <a:prstGeom prst="rect">
            <a:avLst/>
          </a:prstGeom>
          <a:noFill/>
        </p:spPr>
        <p:txBody>
          <a:bodyPr wrap="square" rtlCol="0">
            <a:spAutoFit/>
          </a:bodyPr>
          <a:lstStyle/>
          <a:p>
            <a:r>
              <a:rPr lang="en-US" b="1" dirty="0"/>
              <a:t>&gt; Business-Centric</a:t>
            </a:r>
            <a:r>
              <a:rPr lang="en-US" dirty="0"/>
              <a:t> : For top-performing weekday cities like Lucknow, Surat, and Jaipur, </a:t>
            </a:r>
            <a:r>
              <a:rPr lang="en-US" dirty="0" err="1"/>
              <a:t>Goodcabs</a:t>
            </a:r>
            <a:r>
              <a:rPr lang="en-US" dirty="0"/>
              <a:t> should partner with companies and employers to provide regular services, ensuring consistent usage during workdays. </a:t>
            </a:r>
            <a:br>
              <a:rPr lang="en-US" dirty="0"/>
            </a:br>
            <a:br>
              <a:rPr lang="en-US" dirty="0"/>
            </a:br>
            <a:r>
              <a:rPr lang="en-US" dirty="0"/>
              <a:t>&gt; </a:t>
            </a:r>
            <a:r>
              <a:rPr lang="en-US" b="1" dirty="0"/>
              <a:t>Tourism-Centric</a:t>
            </a:r>
            <a:r>
              <a:rPr lang="en-US" dirty="0"/>
              <a:t> : For weekend-focused cities like Jaipur, Kochi, and Indore, which are tourism-centric, collaboration with local businesses like hotels and resorts for tourist packages can help attract more passengers during peak times. </a:t>
            </a:r>
            <a:br>
              <a:rPr lang="en-US" dirty="0"/>
            </a:br>
            <a:br>
              <a:rPr lang="en-US" dirty="0"/>
            </a:br>
            <a:r>
              <a:rPr lang="en-US" dirty="0"/>
              <a:t>&gt; </a:t>
            </a:r>
            <a:r>
              <a:rPr lang="en-US" b="1" dirty="0"/>
              <a:t>Eco-friendly Initiatives</a:t>
            </a:r>
            <a:r>
              <a:rPr lang="en-US" dirty="0"/>
              <a:t>: Adopting electric vehicles (EVs) and promoting eco-friendly practices will enhance </a:t>
            </a:r>
            <a:r>
              <a:rPr lang="en-US" dirty="0" err="1"/>
              <a:t>Goodcabs</a:t>
            </a:r>
            <a:r>
              <a:rPr lang="en-US" dirty="0"/>
              <a:t>' reputation as a sustainable brand. This will attract environmentally conscious customers and allow for targeted green marketing campaigns to gain a competitive edge. </a:t>
            </a:r>
            <a:br>
              <a:rPr lang="en-US" dirty="0"/>
            </a:br>
            <a:br>
              <a:rPr lang="en-US" b="1" dirty="0"/>
            </a:br>
            <a:r>
              <a:rPr lang="en-US" b="1" dirty="0"/>
              <a:t>&gt; Data Collection for Analysis</a:t>
            </a:r>
            <a:r>
              <a:rPr lang="en-US" dirty="0"/>
              <a:t>: To improve services, </a:t>
            </a:r>
            <a:r>
              <a:rPr lang="en-US" dirty="0" err="1"/>
              <a:t>Goodcabs</a:t>
            </a:r>
            <a:r>
              <a:rPr lang="en-US" dirty="0"/>
              <a:t> should collect data such as customer satisfaction ratings, driver performance metrics, city-wise driver availability, trip cancellations and their reasons, and details on city-wise promotions and advertisements. This data will support better analysis and more informed recommendations.</a:t>
            </a:r>
            <a:endParaRPr lang="en-IN" dirty="0"/>
          </a:p>
        </p:txBody>
      </p:sp>
    </p:spTree>
    <p:extLst>
      <p:ext uri="{BB962C8B-B14F-4D97-AF65-F5344CB8AC3E}">
        <p14:creationId xmlns:p14="http://schemas.microsoft.com/office/powerpoint/2010/main" val="62294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6DCFE-FC5A-B6F9-0895-86CCF1D779F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52C104-7006-517E-6C89-D34F3C7A7D3F}"/>
              </a:ext>
            </a:extLst>
          </p:cNvPr>
          <p:cNvSpPr/>
          <p:nvPr/>
        </p:nvSpPr>
        <p:spPr>
          <a:xfrm>
            <a:off x="3052354" y="2574246"/>
            <a:ext cx="6087291" cy="918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Thank You</a:t>
            </a:r>
          </a:p>
        </p:txBody>
      </p:sp>
    </p:spTree>
    <p:extLst>
      <p:ext uri="{BB962C8B-B14F-4D97-AF65-F5344CB8AC3E}">
        <p14:creationId xmlns:p14="http://schemas.microsoft.com/office/powerpoint/2010/main" val="94560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2958-9F0D-B8FC-3A7A-094E3742B3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0A2573-27C3-A190-6EE6-CF80F02AAC11}"/>
              </a:ext>
            </a:extLst>
          </p:cNvPr>
          <p:cNvSpPr txBox="1"/>
          <p:nvPr/>
        </p:nvSpPr>
        <p:spPr>
          <a:xfrm>
            <a:off x="0" y="737084"/>
            <a:ext cx="12192000" cy="769441"/>
          </a:xfrm>
          <a:prstGeom prst="rect">
            <a:avLst/>
          </a:prstGeom>
          <a:noFill/>
        </p:spPr>
        <p:txBody>
          <a:bodyPr wrap="square" rtlCol="0">
            <a:spAutoFit/>
          </a:bodyPr>
          <a:lstStyle/>
          <a:p>
            <a:pPr algn="ctr"/>
            <a:r>
              <a:rPr lang="en-IN" sz="4400" b="1" i="0" dirty="0">
                <a:effectLst/>
                <a:latin typeface="-apple-system"/>
              </a:rPr>
              <a:t>Project Overview</a:t>
            </a:r>
          </a:p>
        </p:txBody>
      </p:sp>
      <p:sp>
        <p:nvSpPr>
          <p:cNvPr id="2" name="TextBox 1">
            <a:extLst>
              <a:ext uri="{FF2B5EF4-FFF2-40B4-BE49-F238E27FC236}">
                <a16:creationId xmlns:a16="http://schemas.microsoft.com/office/drawing/2014/main" id="{5C6CE15A-6F4E-C7F1-DB1D-D05C40979211}"/>
              </a:ext>
            </a:extLst>
          </p:cNvPr>
          <p:cNvSpPr txBox="1"/>
          <p:nvPr/>
        </p:nvSpPr>
        <p:spPr>
          <a:xfrm>
            <a:off x="956733" y="2006600"/>
            <a:ext cx="10024534" cy="1631216"/>
          </a:xfrm>
          <a:prstGeom prst="rect">
            <a:avLst/>
          </a:prstGeom>
          <a:noFill/>
        </p:spPr>
        <p:txBody>
          <a:bodyPr wrap="square" rtlCol="0">
            <a:spAutoFit/>
          </a:bodyPr>
          <a:lstStyle/>
          <a:p>
            <a:pPr algn="ctr"/>
            <a:r>
              <a:rPr lang="en-US" sz="2000" dirty="0" err="1"/>
              <a:t>Goodcabs</a:t>
            </a:r>
            <a:r>
              <a:rPr lang="en-US" sz="2000" dirty="0"/>
              <a:t> is a growing cab service operating in ten tier-2 cities in India, dedicated to supporting local drivers and providing quality service to passengers. In 2024, the company aims to meet performance targets to drive growth and enhance satisfaction. This project will analyze key operational metrics to provide insights that will help </a:t>
            </a:r>
            <a:r>
              <a:rPr lang="en-US" sz="2000" dirty="0" err="1"/>
              <a:t>Goodcabs</a:t>
            </a:r>
            <a:r>
              <a:rPr lang="en-US" sz="2000" dirty="0"/>
              <a:t> optimize its operations and achieve its goals</a:t>
            </a:r>
            <a:r>
              <a:rPr lang="en-US" dirty="0"/>
              <a:t>.</a:t>
            </a:r>
            <a:endParaRPr lang="en-IN" dirty="0"/>
          </a:p>
        </p:txBody>
      </p:sp>
    </p:spTree>
    <p:extLst>
      <p:ext uri="{BB962C8B-B14F-4D97-AF65-F5344CB8AC3E}">
        <p14:creationId xmlns:p14="http://schemas.microsoft.com/office/powerpoint/2010/main" val="201463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68DD4-86A0-2096-F5D2-4CE05B86F6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82F543F-08F8-142E-97CC-71BF975F0AF6}"/>
              </a:ext>
            </a:extLst>
          </p:cNvPr>
          <p:cNvSpPr txBox="1"/>
          <p:nvPr/>
        </p:nvSpPr>
        <p:spPr>
          <a:xfrm>
            <a:off x="0" y="737084"/>
            <a:ext cx="12192000" cy="769441"/>
          </a:xfrm>
          <a:prstGeom prst="rect">
            <a:avLst/>
          </a:prstGeom>
          <a:noFill/>
        </p:spPr>
        <p:txBody>
          <a:bodyPr wrap="square" rtlCol="0">
            <a:spAutoFit/>
          </a:bodyPr>
          <a:lstStyle/>
          <a:p>
            <a:pPr algn="ctr"/>
            <a:r>
              <a:rPr lang="en-IN" sz="4400" b="1" i="0" dirty="0">
                <a:effectLst/>
                <a:latin typeface="-apple-system"/>
              </a:rPr>
              <a:t>Objective</a:t>
            </a:r>
          </a:p>
        </p:txBody>
      </p:sp>
      <p:sp>
        <p:nvSpPr>
          <p:cNvPr id="2" name="TextBox 1">
            <a:extLst>
              <a:ext uri="{FF2B5EF4-FFF2-40B4-BE49-F238E27FC236}">
                <a16:creationId xmlns:a16="http://schemas.microsoft.com/office/drawing/2014/main" id="{125E7A1E-5BE8-DB92-86F1-FFD48723AAA9}"/>
              </a:ext>
            </a:extLst>
          </p:cNvPr>
          <p:cNvSpPr txBox="1"/>
          <p:nvPr/>
        </p:nvSpPr>
        <p:spPr>
          <a:xfrm>
            <a:off x="956733" y="2006600"/>
            <a:ext cx="10024534" cy="2957861"/>
          </a:xfrm>
          <a:prstGeom prst="rect">
            <a:avLst/>
          </a:prstGeom>
          <a:noFill/>
        </p:spPr>
        <p:txBody>
          <a:bodyPr wrap="square" rtlCol="0">
            <a:spAutoFit/>
          </a:bodyPr>
          <a:lstStyle/>
          <a:p>
            <a:pPr algn="ctr"/>
            <a:r>
              <a:rPr lang="en-US" b="0" i="0" dirty="0">
                <a:effectLst/>
                <a:latin typeface="-apple-system"/>
              </a:rPr>
              <a:t>The objective of this project is to analyze </a:t>
            </a:r>
            <a:r>
              <a:rPr lang="en-US" b="0" i="0" dirty="0" err="1">
                <a:effectLst/>
                <a:latin typeface="-apple-system"/>
              </a:rPr>
              <a:t>GoodCabs</a:t>
            </a:r>
            <a:r>
              <a:rPr lang="en-US" b="0" i="0" dirty="0">
                <a:effectLst/>
                <a:latin typeface="-apple-system"/>
              </a:rPr>
              <a:t>' performance across key metrics and provide actionable insights to the Chief of Operations. The focus areas for the analysis include:</a:t>
            </a:r>
            <a:br>
              <a:rPr lang="en-US" b="0" i="0" dirty="0">
                <a:effectLst/>
                <a:latin typeface="-apple-system"/>
              </a:rPr>
            </a:br>
            <a:endParaRPr lang="en-US" b="0" i="0" dirty="0">
              <a:effectLst/>
              <a:latin typeface="-apple-system"/>
            </a:endParaRPr>
          </a:p>
          <a:p>
            <a:pPr marL="285750" indent="-285750">
              <a:lnSpc>
                <a:spcPct val="150000"/>
              </a:lnSpc>
              <a:buFont typeface="Courier New" panose="02070309020205020404" pitchFamily="49" charset="0"/>
              <a:buChar char="o"/>
            </a:pPr>
            <a:r>
              <a:rPr lang="en-US" b="1" i="0" dirty="0">
                <a:effectLst/>
                <a:latin typeface="-apple-system"/>
              </a:rPr>
              <a:t>Trip Volume</a:t>
            </a:r>
            <a:r>
              <a:rPr lang="en-US" b="0" i="0" dirty="0">
                <a:effectLst/>
                <a:latin typeface="-apple-system"/>
              </a:rPr>
              <a:t>: Measuring the total number of trips completed.</a:t>
            </a:r>
          </a:p>
          <a:p>
            <a:pPr marL="285750" indent="-285750">
              <a:lnSpc>
                <a:spcPct val="150000"/>
              </a:lnSpc>
              <a:buFont typeface="Courier New" panose="02070309020205020404" pitchFamily="49" charset="0"/>
              <a:buChar char="o"/>
            </a:pPr>
            <a:r>
              <a:rPr lang="en-US" b="1" i="0" dirty="0">
                <a:effectLst/>
                <a:latin typeface="-apple-system"/>
              </a:rPr>
              <a:t>Passenger Satisfaction</a:t>
            </a:r>
            <a:r>
              <a:rPr lang="en-US" b="0" i="0" dirty="0">
                <a:effectLst/>
                <a:latin typeface="-apple-system"/>
              </a:rPr>
              <a:t>: Evaluating the service quality based on passenger feedback.</a:t>
            </a:r>
          </a:p>
          <a:p>
            <a:pPr marL="285750" indent="-285750">
              <a:lnSpc>
                <a:spcPct val="150000"/>
              </a:lnSpc>
              <a:buFont typeface="Courier New" panose="02070309020205020404" pitchFamily="49" charset="0"/>
              <a:buChar char="o"/>
            </a:pPr>
            <a:r>
              <a:rPr lang="en-US" b="1" i="0" dirty="0">
                <a:effectLst/>
                <a:latin typeface="-apple-system"/>
              </a:rPr>
              <a:t>Repeat Passenger Rate</a:t>
            </a:r>
            <a:r>
              <a:rPr lang="en-US" b="0" i="0" dirty="0">
                <a:effectLst/>
                <a:latin typeface="-apple-system"/>
              </a:rPr>
              <a:t>: Analyzing the percentage of passengers who book multiple trips.</a:t>
            </a:r>
          </a:p>
          <a:p>
            <a:pPr marL="285750" indent="-285750">
              <a:lnSpc>
                <a:spcPct val="150000"/>
              </a:lnSpc>
              <a:buFont typeface="Courier New" panose="02070309020205020404" pitchFamily="49" charset="0"/>
              <a:buChar char="o"/>
            </a:pPr>
            <a:r>
              <a:rPr lang="en-US" b="1" i="0" dirty="0">
                <a:effectLst/>
                <a:latin typeface="-apple-system"/>
              </a:rPr>
              <a:t>Trip Distribution</a:t>
            </a:r>
            <a:r>
              <a:rPr lang="en-US" b="0" i="0" dirty="0">
                <a:effectLst/>
                <a:latin typeface="-apple-system"/>
              </a:rPr>
              <a:t>: Understanding trip patterns across cities.</a:t>
            </a:r>
          </a:p>
          <a:p>
            <a:pPr marL="285750" indent="-285750">
              <a:lnSpc>
                <a:spcPct val="150000"/>
              </a:lnSpc>
              <a:buFont typeface="Courier New" panose="02070309020205020404" pitchFamily="49" charset="0"/>
              <a:buChar char="o"/>
            </a:pPr>
            <a:r>
              <a:rPr lang="en-US" b="1" i="0" dirty="0">
                <a:effectLst/>
                <a:latin typeface="-apple-system"/>
              </a:rPr>
              <a:t>Passenger Demographics</a:t>
            </a:r>
            <a:r>
              <a:rPr lang="en-US" b="0" i="0" dirty="0">
                <a:effectLst/>
                <a:latin typeface="-apple-system"/>
              </a:rPr>
              <a:t>: Assessing the balance between new and repeat passengers.</a:t>
            </a:r>
          </a:p>
        </p:txBody>
      </p:sp>
    </p:spTree>
    <p:extLst>
      <p:ext uri="{BB962C8B-B14F-4D97-AF65-F5344CB8AC3E}">
        <p14:creationId xmlns:p14="http://schemas.microsoft.com/office/powerpoint/2010/main" val="16371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FE6C2B-10B2-CC04-03F1-5CF3B357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83" y="0"/>
            <a:ext cx="12021034" cy="6858000"/>
          </a:xfrm>
          <a:prstGeom prst="rect">
            <a:avLst/>
          </a:prstGeom>
        </p:spPr>
      </p:pic>
    </p:spTree>
    <p:extLst>
      <p:ext uri="{BB962C8B-B14F-4D97-AF65-F5344CB8AC3E}">
        <p14:creationId xmlns:p14="http://schemas.microsoft.com/office/powerpoint/2010/main" val="319051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7BF1-899F-91DF-2F9E-6DE542DC62E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3671D6-D52D-7CC6-9BA5-B7E7E2D84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88" y="568178"/>
            <a:ext cx="10173223" cy="5721644"/>
          </a:xfrm>
          <a:prstGeom prst="rect">
            <a:avLst/>
          </a:prstGeom>
        </p:spPr>
      </p:pic>
    </p:spTree>
    <p:extLst>
      <p:ext uri="{BB962C8B-B14F-4D97-AF65-F5344CB8AC3E}">
        <p14:creationId xmlns:p14="http://schemas.microsoft.com/office/powerpoint/2010/main" val="19695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46D1-E529-9B56-DB10-58483B9CC9A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1D41E36-B497-3EE1-5250-FA07B0938511}"/>
              </a:ext>
            </a:extLst>
          </p:cNvPr>
          <p:cNvPicPr>
            <a:picLocks noChangeAspect="1"/>
          </p:cNvPicPr>
          <p:nvPr/>
        </p:nvPicPr>
        <p:blipFill>
          <a:blip r:embed="rId2">
            <a:extLst>
              <a:ext uri="{28A0092B-C50C-407E-A947-70E740481C1C}">
                <a14:useLocalDpi xmlns:a14="http://schemas.microsoft.com/office/drawing/2010/main" val="0"/>
              </a:ext>
            </a:extLst>
          </a:blip>
          <a:srcRect l="5925" r="8125" b="12800"/>
          <a:stretch/>
        </p:blipFill>
        <p:spPr>
          <a:xfrm>
            <a:off x="722964" y="503355"/>
            <a:ext cx="10746072" cy="6132575"/>
          </a:xfrm>
          <a:prstGeom prst="rect">
            <a:avLst/>
          </a:prstGeom>
        </p:spPr>
      </p:pic>
    </p:spTree>
    <p:extLst>
      <p:ext uri="{BB962C8B-B14F-4D97-AF65-F5344CB8AC3E}">
        <p14:creationId xmlns:p14="http://schemas.microsoft.com/office/powerpoint/2010/main" val="2513477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6F1C-65A1-BD5F-0FE2-50EBF20F2C7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B40CEB6-E541-A2BA-A30E-6E554348CFAB}"/>
              </a:ext>
            </a:extLst>
          </p:cNvPr>
          <p:cNvPicPr>
            <a:picLocks noChangeAspect="1"/>
          </p:cNvPicPr>
          <p:nvPr/>
        </p:nvPicPr>
        <p:blipFill>
          <a:blip r:embed="rId2">
            <a:extLst>
              <a:ext uri="{28A0092B-C50C-407E-A947-70E740481C1C}">
                <a14:useLocalDpi xmlns:a14="http://schemas.microsoft.com/office/drawing/2010/main" val="0"/>
              </a:ext>
            </a:extLst>
          </a:blip>
          <a:srcRect l="6225" r="8050" b="13433"/>
          <a:stretch/>
        </p:blipFill>
        <p:spPr>
          <a:xfrm>
            <a:off x="870204" y="463359"/>
            <a:ext cx="10451592" cy="5931281"/>
          </a:xfrm>
          <a:prstGeom prst="rect">
            <a:avLst/>
          </a:prstGeom>
        </p:spPr>
      </p:pic>
    </p:spTree>
    <p:extLst>
      <p:ext uri="{BB962C8B-B14F-4D97-AF65-F5344CB8AC3E}">
        <p14:creationId xmlns:p14="http://schemas.microsoft.com/office/powerpoint/2010/main" val="30257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A86F-75C0-C47D-84B3-617A43E4C1E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995521D-1868-9BFB-201F-E9F33A6F24FC}"/>
              </a:ext>
            </a:extLst>
          </p:cNvPr>
          <p:cNvPicPr>
            <a:picLocks noChangeAspect="1"/>
          </p:cNvPicPr>
          <p:nvPr/>
        </p:nvPicPr>
        <p:blipFill>
          <a:blip r:embed="rId2">
            <a:extLst>
              <a:ext uri="{28A0092B-C50C-407E-A947-70E740481C1C}">
                <a14:useLocalDpi xmlns:a14="http://schemas.microsoft.com/office/drawing/2010/main" val="0"/>
              </a:ext>
            </a:extLst>
          </a:blip>
          <a:srcRect l="5851" r="8426" b="13033"/>
          <a:stretch/>
        </p:blipFill>
        <p:spPr>
          <a:xfrm>
            <a:off x="870204" y="449643"/>
            <a:ext cx="10451592" cy="5958713"/>
          </a:xfrm>
          <a:prstGeom prst="rect">
            <a:avLst/>
          </a:prstGeom>
        </p:spPr>
      </p:pic>
    </p:spTree>
    <p:extLst>
      <p:ext uri="{BB962C8B-B14F-4D97-AF65-F5344CB8AC3E}">
        <p14:creationId xmlns:p14="http://schemas.microsoft.com/office/powerpoint/2010/main" val="5736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5023</TotalTime>
  <Words>1194</Words>
  <Application>Microsoft Office PowerPoint</Application>
  <PresentationFormat>Widescreen</PresentationFormat>
  <Paragraphs>107</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Bilal Ahmed</dc:creator>
  <cp:lastModifiedBy>Bilal Ahmed</cp:lastModifiedBy>
  <cp:revision>24</cp:revision>
  <dcterms:created xsi:type="dcterms:W3CDTF">2024-12-27T15:52:21Z</dcterms:created>
  <dcterms:modified xsi:type="dcterms:W3CDTF">2025-01-04T16:55:04Z</dcterms:modified>
</cp:coreProperties>
</file>